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  <p:sldMasterId id="2147483697" r:id="rId4"/>
  </p:sldMasterIdLst>
  <p:notesMasterIdLst>
    <p:notesMasterId r:id="rId69"/>
  </p:notesMasterIdLst>
  <p:handoutMasterIdLst>
    <p:handoutMasterId r:id="rId70"/>
  </p:handoutMasterIdLst>
  <p:sldIdLst>
    <p:sldId id="1571" r:id="rId5"/>
    <p:sldId id="518" r:id="rId6"/>
    <p:sldId id="1482" r:id="rId7"/>
    <p:sldId id="1526" r:id="rId8"/>
    <p:sldId id="1551" r:id="rId9"/>
    <p:sldId id="1552" r:id="rId10"/>
    <p:sldId id="1553" r:id="rId11"/>
    <p:sldId id="1554" r:id="rId12"/>
    <p:sldId id="1557" r:id="rId13"/>
    <p:sldId id="1556" r:id="rId14"/>
    <p:sldId id="1562" r:id="rId15"/>
    <p:sldId id="1558" r:id="rId16"/>
    <p:sldId id="1560" r:id="rId17"/>
    <p:sldId id="1561" r:id="rId18"/>
    <p:sldId id="1559" r:id="rId19"/>
    <p:sldId id="1548" r:id="rId20"/>
    <p:sldId id="1527" r:id="rId21"/>
    <p:sldId id="1531" r:id="rId22"/>
    <p:sldId id="1532" r:id="rId23"/>
    <p:sldId id="1529" r:id="rId24"/>
    <p:sldId id="1461" r:id="rId25"/>
    <p:sldId id="1485" r:id="rId26"/>
    <p:sldId id="1488" r:id="rId27"/>
    <p:sldId id="1525" r:id="rId28"/>
    <p:sldId id="1489" r:id="rId29"/>
    <p:sldId id="1491" r:id="rId30"/>
    <p:sldId id="1492" r:id="rId31"/>
    <p:sldId id="1535" r:id="rId32"/>
    <p:sldId id="1536" r:id="rId33"/>
    <p:sldId id="1537" r:id="rId34"/>
    <p:sldId id="1538" r:id="rId35"/>
    <p:sldId id="1539" r:id="rId36"/>
    <p:sldId id="1543" r:id="rId37"/>
    <p:sldId id="1544" r:id="rId38"/>
    <p:sldId id="1545" r:id="rId39"/>
    <p:sldId id="1546" r:id="rId40"/>
    <p:sldId id="1499" r:id="rId41"/>
    <p:sldId id="1530" r:id="rId42"/>
    <p:sldId id="1501" r:id="rId43"/>
    <p:sldId id="1502" r:id="rId44"/>
    <p:sldId id="1503" r:id="rId45"/>
    <p:sldId id="1504" r:id="rId46"/>
    <p:sldId id="1505" r:id="rId47"/>
    <p:sldId id="1506" r:id="rId48"/>
    <p:sldId id="1507" r:id="rId49"/>
    <p:sldId id="1512" r:id="rId50"/>
    <p:sldId id="1513" r:id="rId51"/>
    <p:sldId id="1514" r:id="rId52"/>
    <p:sldId id="1515" r:id="rId53"/>
    <p:sldId id="1516" r:id="rId54"/>
    <p:sldId id="1517" r:id="rId55"/>
    <p:sldId id="1534" r:id="rId56"/>
    <p:sldId id="1519" r:id="rId57"/>
    <p:sldId id="1520" r:id="rId58"/>
    <p:sldId id="1564" r:id="rId59"/>
    <p:sldId id="1565" r:id="rId60"/>
    <p:sldId id="1566" r:id="rId61"/>
    <p:sldId id="1567" r:id="rId62"/>
    <p:sldId id="1568" r:id="rId63"/>
    <p:sldId id="1569" r:id="rId64"/>
    <p:sldId id="1570" r:id="rId65"/>
    <p:sldId id="1563" r:id="rId66"/>
    <p:sldId id="1521" r:id="rId67"/>
    <p:sldId id="1523" r:id="rId6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18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B"/>
    <a:srgbClr val="DDDDDD"/>
    <a:srgbClr val="B2B2B2"/>
    <a:srgbClr val="007800"/>
    <a:srgbClr val="0000CC"/>
    <a:srgbClr val="0000FF"/>
    <a:srgbClr val="FF0000"/>
    <a:srgbClr val="FF00FF"/>
    <a:srgbClr val="A7298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089" autoAdjust="0"/>
  </p:normalViewPr>
  <p:slideViewPr>
    <p:cSldViewPr>
      <p:cViewPr varScale="1">
        <p:scale>
          <a:sx n="82" d="100"/>
          <a:sy n="82" d="100"/>
        </p:scale>
        <p:origin x="-156" y="42"/>
      </p:cViewPr>
      <p:guideLst>
        <p:guide orient="horz" pos="2592"/>
        <p:guide pos="18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20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24E9AF8-1DDA-4859-83AF-C246EEF32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A68CA48-56C2-4EE7-A5EF-E903F3EB8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0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100"/>
              <a:t>April, 2014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100"/>
              <a:t>Unpublished work (c) 2002-2014 ETS</a:t>
            </a:r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21DC690-A22C-4D2C-9DE7-34A6E25B154D}" type="slidenum">
              <a:rPr lang="en-US" sz="1100"/>
              <a:pPr eaLnBrk="1" hangingPunct="1"/>
              <a:t>2</a:t>
            </a:fld>
            <a:endParaRPr lang="en-US" sz="1100"/>
          </a:p>
        </p:txBody>
      </p:sp>
      <p:sp>
        <p:nvSpPr>
          <p:cNvPr id="20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20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180013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04" tIns="46052" rIns="92104" bIns="46052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8388" y="6477000"/>
          <a:ext cx="6858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65" imgH="419065" progId="Equation.3">
                  <p:embed/>
                </p:oleObj>
              </mc:Choice>
              <mc:Fallback>
                <p:oleObj name="Equation" r:id="rId3" imgW="419065" imgH="419065" progId="Equation.3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6477000"/>
                        <a:ext cx="6858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09800" y="6400800"/>
          <a:ext cx="5349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200" imgH="457200" progId="Equation.3">
                  <p:embed/>
                </p:oleObj>
              </mc:Choice>
              <mc:Fallback>
                <p:oleObj name="Equation" r:id="rId5" imgW="457200" imgH="457200" progId="Equation.3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400800"/>
                        <a:ext cx="534988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72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9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CA48-56C2-4EE7-A5EF-E903F3EB8E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2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85825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276600"/>
            <a:ext cx="8231187" cy="2971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650B-F99C-4AFF-BE43-FCDAD2F0C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350" y="152400"/>
            <a:ext cx="2211388" cy="621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83350" cy="621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F6165-F549-4744-A70F-0E54744E8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 i="1"/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Outline Heading</a:t>
            </a: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 i="1"/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Outline Heading</a:t>
            </a: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85825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276600"/>
            <a:ext cx="8231187" cy="2971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5882" name="Rectangle 10"/>
          <p:cNvSpPr>
            <a:spLocks noChangeArrowheads="1"/>
          </p:cNvSpPr>
          <p:nvPr userDrawn="1"/>
        </p:nvSpPr>
        <p:spPr bwMode="auto">
          <a:xfrm flipV="1">
            <a:off x="152400" y="1166813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AC31-8805-41BC-BF53-E6D3E5584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37555-EF51-4C70-9475-81DE20997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7DED-7553-49E0-A7E0-427DEA62C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D3A5-8F4C-4AD7-B53B-29F19C0DF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8398-2077-42C8-8E1C-734672D78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AC31-8805-41BC-BF53-E6D3E5584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2D39-2362-40CD-909F-68213C503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5D4B-DB46-401C-9C42-7F4865626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650B-F99C-4AFF-BE43-FCDAD2F0C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350" y="152400"/>
            <a:ext cx="2211388" cy="621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83350" cy="621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F6165-F549-4744-A70F-0E54744E8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 i="1"/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Outline Heading</a:t>
            </a: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85825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276600"/>
            <a:ext cx="8231187" cy="2971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5882" name="Rectangle 10"/>
          <p:cNvSpPr>
            <a:spLocks noChangeArrowheads="1"/>
          </p:cNvSpPr>
          <p:nvPr userDrawn="1"/>
        </p:nvSpPr>
        <p:spPr bwMode="auto">
          <a:xfrm flipV="1">
            <a:off x="152400" y="1166813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AC31-8805-41BC-BF53-E6D3E5584B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37555-EF51-4C70-9475-81DE209972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7DED-7553-49E0-A7E0-427DEA62C1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D3A5-8F4C-4AD7-B53B-29F19C0DF0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37555-EF51-4C70-9475-81DE20997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8398-2077-42C8-8E1C-734672D789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2D39-2362-40CD-909F-68213C503A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5D4B-DB46-401C-9C42-7F48656266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650B-F99C-4AFF-BE43-FCDAD2F0C5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350" y="152400"/>
            <a:ext cx="2211388" cy="621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83350" cy="621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F6165-F549-4744-A70F-0E54744E8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i="1"/>
            </a:lvl1pPr>
          </a:lstStyle>
          <a:p>
            <a:pPr lvl="0"/>
            <a:r>
              <a:rPr lang="en-US" dirty="0"/>
              <a:t>Outline Heading</a:t>
            </a:r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770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5828192" y="6478108"/>
            <a:ext cx="2895600" cy="378784"/>
          </a:xfrm>
          <a:prstGeom prst="rect">
            <a:avLst/>
          </a:prstGeom>
        </p:spPr>
        <p:txBody>
          <a:bodyPr/>
          <a:lstStyle>
            <a:lvl1pPr>
              <a:defRPr sz="14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MCMC</a:t>
            </a:r>
          </a:p>
        </p:txBody>
      </p:sp>
    </p:spTree>
    <p:extLst>
      <p:ext uri="{BB962C8B-B14F-4D97-AF65-F5344CB8AC3E}">
        <p14:creationId xmlns:p14="http://schemas.microsoft.com/office/powerpoint/2010/main" val="13088497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85825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276600"/>
            <a:ext cx="8231187" cy="2971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5882" name="Rectangle 10"/>
          <p:cNvSpPr>
            <a:spLocks noChangeArrowheads="1"/>
          </p:cNvSpPr>
          <p:nvPr userDrawn="1"/>
        </p:nvSpPr>
        <p:spPr bwMode="auto">
          <a:xfrm flipV="1">
            <a:off x="152400" y="1166813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79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AC31-8805-41BC-BF53-E6D3E5584B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801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37555-EF51-4C70-9475-81DE209972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07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7DED-7553-49E0-A7E0-427DEA62C1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0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7DED-7553-49E0-A7E0-427DEA62C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D3A5-8F4C-4AD7-B53B-29F19C0DF0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559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8398-2077-42C8-8E1C-734672D789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24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2D39-2362-40CD-909F-68213C503A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2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5D4B-DB46-401C-9C42-7F48656266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227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650B-F99C-4AFF-BE43-FCDAD2F0C5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762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350" y="152400"/>
            <a:ext cx="2211388" cy="621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83350" cy="621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F6165-F549-4744-A70F-0E54744E8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16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APS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RNetica Quick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D3A5-8F4C-4AD7-B53B-29F19C0DF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8398-2077-42C8-8E1C-734672D78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9BCB8-95E5-450A-82B9-09AAEDAC9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2D39-2362-40CD-909F-68213C503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5D4B-DB46-401C-9C42-7F4865626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 flipV="1">
            <a:off x="152400" y="1144588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5828192" y="6478108"/>
            <a:ext cx="2895600" cy="378784"/>
          </a:xfrm>
          <a:prstGeom prst="rect">
            <a:avLst/>
          </a:prstGeom>
        </p:spPr>
        <p:txBody>
          <a:bodyPr/>
          <a:lstStyle>
            <a:lvl1pPr>
              <a:defRPr sz="14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MCMC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 flipV="1">
            <a:off x="152400" y="3963988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 descr="logo_m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96900"/>
            <a:ext cx="1143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ctr" rtl="0" fontAlgn="base">
        <a:spcBef>
          <a:spcPct val="20000"/>
        </a:spcBef>
        <a:spcAft>
          <a:spcPct val="0"/>
        </a:spcAft>
        <a:buNone/>
        <a:defRPr sz="3200" i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 flipV="1">
            <a:off x="152400" y="3963988"/>
            <a:ext cx="8856663" cy="74612"/>
          </a:xfrm>
          <a:prstGeom prst="rect">
            <a:avLst/>
          </a:prstGeom>
          <a:gradFill rotWithShape="1">
            <a:gsLst>
              <a:gs pos="0">
                <a:srgbClr val="CECECE">
                  <a:alpha val="0"/>
                </a:srgbClr>
              </a:gs>
              <a:gs pos="100000">
                <a:srgbClr val="8E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4" name="Picture 10" descr="logo_m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96900"/>
            <a:ext cx="1143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ctr" rtl="0" fontAlgn="base">
        <a:spcBef>
          <a:spcPct val="20000"/>
        </a:spcBef>
        <a:spcAft>
          <a:spcPct val="0"/>
        </a:spcAft>
        <a:buNone/>
        <a:defRPr sz="3200" i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8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97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7CAE9A-6FA5-4B1F-BB98-F045FD74A3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4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ctr" rtl="0" fontAlgn="base">
        <a:spcBef>
          <a:spcPct val="20000"/>
        </a:spcBef>
        <a:spcAft>
          <a:spcPct val="0"/>
        </a:spcAft>
        <a:buNone/>
        <a:defRPr sz="3200" i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310634"/>
            <a:ext cx="9144000" cy="403860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0" dirty="0"/>
              <a:t>Bayesian Networks in</a:t>
            </a:r>
            <a:br>
              <a:rPr lang="en-US" sz="4000" b="1" i="0" dirty="0"/>
            </a:br>
            <a:r>
              <a:rPr lang="en-US" sz="4000" b="1" i="0" dirty="0"/>
              <a:t>Educational Assessment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0" dirty="0"/>
              <a:t>Session IV:</a:t>
            </a:r>
            <a:r>
              <a:rPr lang="en-US" sz="4400" b="1" i="0" dirty="0"/>
              <a:t> </a:t>
            </a:r>
            <a:r>
              <a:rPr lang="en-US" b="1" i="0" dirty="0"/>
              <a:t>Refining</a:t>
            </a:r>
            <a:r>
              <a:rPr lang="en-US" sz="4400" b="1" i="0" dirty="0"/>
              <a:t> </a:t>
            </a:r>
            <a:r>
              <a:rPr lang="en-US" b="1" i="0" dirty="0">
                <a:ea typeface="MS Song" pitchFamily="49" charset="-122"/>
              </a:rPr>
              <a:t>Bayes Net with Data</a:t>
            </a:r>
            <a:endParaRPr lang="en-US" b="1" i="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0" dirty="0"/>
              <a:t>Estimating Parameters with MCMC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4255532"/>
            <a:ext cx="9144000" cy="10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Russell Almond, FSU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Duanli Yan, </a:t>
            </a:r>
            <a:r>
              <a:rPr lang="en-US" sz="2800" b="0" dirty="0">
                <a:latin typeface="+mn-lt"/>
              </a:rPr>
              <a:t>Diego Zapata</a:t>
            </a:r>
            <a:r>
              <a:rPr lang="en-US" sz="2800" b="0" dirty="0"/>
              <a:t>, </a:t>
            </a:r>
            <a:r>
              <a:rPr lang="en-US" sz="2800" b="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ETS</a:t>
            </a:r>
          </a:p>
        </p:txBody>
      </p:sp>
      <p:pic>
        <p:nvPicPr>
          <p:cNvPr id="9" name="Picture 6" descr="ets-logo_100x6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7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153988"/>
            <a:ext cx="884114" cy="862012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4BA494F2-DCF6-416F-B0E1-4E7E34B5D152}"/>
              </a:ext>
            </a:extLst>
          </p:cNvPr>
          <p:cNvSpPr txBox="1">
            <a:spLocks/>
          </p:cNvSpPr>
          <p:nvPr/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/>
              <a:t>2021 NCME Tutorial: Bayesian Networks in Educational Assessment</a:t>
            </a:r>
          </a:p>
        </p:txBody>
      </p:sp>
    </p:spTree>
    <p:extLst>
      <p:ext uri="{BB962C8B-B14F-4D97-AF65-F5344CB8AC3E}">
        <p14:creationId xmlns:p14="http://schemas.microsoft.com/office/powerpoint/2010/main" val="2878956057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Bayesian Inference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245422"/>
              </p:ext>
            </p:extLst>
          </p:nvPr>
        </p:nvGraphicFramePr>
        <p:xfrm>
          <a:off x="609600" y="2089603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342720" progId="Equation.DSMT4">
                  <p:embed/>
                </p:oleObj>
              </mc:Choice>
              <mc:Fallback>
                <p:oleObj name="Equation" r:id="rId3" imgW="2793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89603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560394"/>
              </p:ext>
            </p:extLst>
          </p:nvPr>
        </p:nvGraphicFramePr>
        <p:xfrm>
          <a:off x="4572000" y="1371600"/>
          <a:ext cx="4343400" cy="1575707"/>
        </p:xfrm>
        <a:graphic>
          <a:graphicData uri="http://schemas.openxmlformats.org/drawingml/2006/table">
            <a:tbl>
              <a:tblPr/>
              <a:tblGrid>
                <a:gridCol w="149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(Common Ratio)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(Low)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(High)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3403600" y="2089603"/>
            <a:ext cx="1016000" cy="6985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3200400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b="0" dirty="0"/>
              <a:t>A convenient choice for the prior distribution is the </a:t>
            </a:r>
            <a:r>
              <a:rPr lang="en-US" b="0" dirty="0" err="1"/>
              <a:t>Dirichlet</a:t>
            </a:r>
            <a:r>
              <a:rPr lang="en-US" b="0" dirty="0"/>
              <a:t> distribution</a:t>
            </a:r>
          </a:p>
          <a:p>
            <a:pPr marL="0" indent="0" eaLnBrk="1" hangingPunct="1">
              <a:buNone/>
            </a:pPr>
            <a:endParaRPr lang="en-US" b="0" i="1" dirty="0"/>
          </a:p>
          <a:p>
            <a:pPr marL="0" indent="0" eaLnBrk="1" hangingPunct="1">
              <a:buNone/>
            </a:pPr>
            <a:endParaRPr lang="en-US" b="0" i="1" dirty="0"/>
          </a:p>
          <a:p>
            <a:pPr marL="0" indent="0" eaLnBrk="1" hangingPunct="1">
              <a:buNone/>
            </a:pPr>
            <a:r>
              <a:rPr lang="en-US" b="0" dirty="0"/>
              <a:t>which generalizes the Beta distribution to the case of multiple categories</a:t>
            </a:r>
          </a:p>
          <a:p>
            <a:pPr marL="0" indent="0" eaLnBrk="1" hangingPunct="1">
              <a:buNone/>
            </a:pPr>
            <a:endParaRPr lang="en-US" sz="1200" b="0" dirty="0"/>
          </a:p>
          <a:p>
            <a:pPr marL="0" indent="0" eaLnBrk="1" hangingPunct="1">
              <a:buNone/>
            </a:pPr>
            <a:r>
              <a:rPr lang="en-US" b="0" dirty="0"/>
              <a:t>ACED Example: </a:t>
            </a:r>
            <a:r>
              <a:rPr lang="el-GR" dirty="0">
                <a:cs typeface="Times New Roman"/>
              </a:rPr>
              <a:t>λ</a:t>
            </a:r>
            <a:r>
              <a:rPr lang="el-GR" b="0" dirty="0">
                <a:cs typeface="Times New Roman"/>
              </a:rPr>
              <a:t> </a:t>
            </a:r>
            <a:r>
              <a:rPr lang="en-US" b="0" dirty="0">
                <a:cs typeface="Times New Roman"/>
              </a:rPr>
              <a:t>= (</a:t>
            </a:r>
            <a:r>
              <a:rPr lang="el-GR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0" dirty="0">
                <a:cs typeface="Times New Roman"/>
              </a:rPr>
              <a:t>) ~ </a:t>
            </a:r>
            <a:r>
              <a:rPr lang="en-US" b="0" dirty="0" err="1"/>
              <a:t>Dirichlet</a:t>
            </a:r>
            <a:r>
              <a:rPr lang="en-US" b="0" dirty="0"/>
              <a:t>(1, 1)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409027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  <a:cs typeface="Times New Roman"/>
              </a:rPr>
              <a:t>λ</a:t>
            </a:r>
            <a:r>
              <a:rPr lang="en-US" sz="2400" b="0" dirty="0">
                <a:latin typeface="+mn-lt"/>
                <a:cs typeface="Times New Roman"/>
              </a:rPr>
              <a:t> </a:t>
            </a:r>
            <a:r>
              <a:rPr lang="en-US" sz="2400" b="0" i="1" dirty="0">
                <a:latin typeface="+mn-lt"/>
                <a:cs typeface="Times New Roman"/>
              </a:rPr>
              <a:t>~ </a:t>
            </a:r>
            <a:r>
              <a:rPr lang="en-US" sz="2400" b="0" dirty="0" err="1">
                <a:latin typeface="+mn-lt"/>
                <a:cs typeface="Times New Roman"/>
              </a:rPr>
              <a:t>Dirichlet</a:t>
            </a:r>
            <a:r>
              <a:rPr lang="en-US" sz="2400" b="0" dirty="0">
                <a:latin typeface="+mn-lt"/>
                <a:cs typeface="Times New Roman"/>
              </a:rPr>
              <a:t>(</a:t>
            </a:r>
            <a:r>
              <a:rPr lang="el-GR" sz="2400" dirty="0">
                <a:latin typeface="+mn-lt"/>
                <a:cs typeface="Times New Roman"/>
              </a:rPr>
              <a:t>α</a:t>
            </a:r>
            <a:r>
              <a:rPr lang="el-GR" sz="2400" baseline="-25000" dirty="0">
                <a:latin typeface="+mn-lt"/>
                <a:cs typeface="Times New Roman"/>
              </a:rPr>
              <a:t>λ</a:t>
            </a:r>
            <a:r>
              <a:rPr lang="en-US" sz="2400" b="0" dirty="0">
                <a:latin typeface="+mn-lt"/>
                <a:cs typeface="Times New Roman"/>
              </a:rPr>
              <a:t>)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32263"/>
              </p:ext>
            </p:extLst>
          </p:nvPr>
        </p:nvGraphicFramePr>
        <p:xfrm>
          <a:off x="4927600" y="4168215"/>
          <a:ext cx="172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26920" imgH="419040" progId="Equation.DSMT4">
                  <p:embed/>
                </p:oleObj>
              </mc:Choice>
              <mc:Fallback>
                <p:oleObj name="Equation" r:id="rId5" imgW="1726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168215"/>
                        <a:ext cx="1727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94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3529" y="1791970"/>
            <a:ext cx="289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0000FF"/>
                </a:solidFill>
                <a:latin typeface="+mn-lt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0000FF"/>
                </a:solidFill>
                <a:latin typeface="+mn-lt"/>
                <a:cs typeface="Times New Roman"/>
              </a:rPr>
              <a:t>i</a:t>
            </a:r>
            <a:r>
              <a:rPr lang="en-US" sz="2400" b="0" i="1" dirty="0">
                <a:solidFill>
                  <a:srgbClr val="0000FF"/>
                </a:solidFill>
                <a:latin typeface="+mn-lt"/>
                <a:cs typeface="Times New Roman"/>
              </a:rPr>
              <a:t> ~ 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Categorical(</a:t>
            </a:r>
            <a:r>
              <a:rPr lang="el-GR" sz="2400" dirty="0">
                <a:solidFill>
                  <a:srgbClr val="0000FF"/>
                </a:solidFill>
                <a:latin typeface="+mn-lt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)</a:t>
            </a:r>
            <a:endParaRPr lang="en-US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3529" y="248703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FF"/>
                </a:solidFill>
                <a:latin typeface="+mn-lt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~ </a:t>
            </a:r>
            <a:r>
              <a:rPr lang="en-US" sz="2400" b="0" dirty="0" err="1">
                <a:solidFill>
                  <a:srgbClr val="0000FB"/>
                </a:solidFill>
                <a:latin typeface="+mn-lt"/>
              </a:rPr>
              <a:t>Dirichlet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(</a:t>
            </a:r>
            <a:r>
              <a:rPr lang="en-US" sz="2400" b="0" dirty="0">
                <a:solidFill>
                  <a:srgbClr val="0000FB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) </a:t>
            </a:r>
            <a:endParaRPr lang="en-US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5138" y="3733800"/>
            <a:ext cx="392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(</a:t>
            </a:r>
            <a:r>
              <a:rPr lang="en-US" sz="2400" b="0" i="1" dirty="0" err="1">
                <a:solidFill>
                  <a:srgbClr val="FF0000"/>
                </a:solidFill>
                <a:latin typeface="+mn-lt"/>
                <a:cs typeface="Times New Roman"/>
              </a:rPr>
              <a:t>x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ij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| 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= </a:t>
            </a:r>
            <a:r>
              <a:rPr lang="en-US" sz="2400" b="0" i="1" dirty="0">
                <a:solidFill>
                  <a:srgbClr val="FF0000"/>
                </a:solidFill>
                <a:latin typeface="+mn-lt"/>
                <a:cs typeface="Times New Roman"/>
              </a:rPr>
              <a:t>c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) ~ Bernoulli(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5097" y="4453723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5097" y="5030610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21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  </a:t>
            </a:r>
            <a:r>
              <a:rPr lang="en-US" sz="2400" b="0" i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21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&gt; 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5011" y="5672677"/>
            <a:ext cx="397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 for others obs.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08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7022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632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  <a:endParaRPr lang="en-US" sz="2400" dirty="0">
              <a:latin typeface="+mn-lt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39422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  <a:endParaRPr lang="en-US" sz="2400" dirty="0">
              <a:latin typeface="+mn-lt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156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  <a:endParaRPr lang="en-US" sz="2400" dirty="0">
              <a:latin typeface="+mn-lt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94489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937027" y="1791970"/>
            <a:ext cx="731520" cy="7315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0" i="1" dirty="0">
                <a:latin typeface="Times New Roman"/>
                <a:cs typeface="Times New Roman"/>
              </a:rPr>
              <a:t>θ</a:t>
            </a:r>
            <a:endParaRPr lang="en-US" sz="2400" b="0" i="1" dirty="0"/>
          </a:p>
        </p:txBody>
      </p:sp>
      <p:cxnSp>
        <p:nvCxnSpPr>
          <p:cNvPr id="24" name="AutoShape 10"/>
          <p:cNvCxnSpPr>
            <a:cxnSpLocks noChangeShapeType="1"/>
            <a:stCxn id="23" idx="4"/>
            <a:endCxn id="19" idx="0"/>
          </p:cNvCxnSpPr>
          <p:nvPr/>
        </p:nvCxnSpPr>
        <p:spPr bwMode="auto">
          <a:xfrm flipH="1">
            <a:off x="1952267" y="2523490"/>
            <a:ext cx="350520" cy="20116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5" name="AutoShape 11"/>
          <p:cNvCxnSpPr>
            <a:cxnSpLocks noChangeShapeType="1"/>
            <a:stCxn id="23" idx="4"/>
          </p:cNvCxnSpPr>
          <p:nvPr/>
        </p:nvCxnSpPr>
        <p:spPr bwMode="auto">
          <a:xfrm>
            <a:off x="2302787" y="2523490"/>
            <a:ext cx="340678" cy="20116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6" name="AutoShape 12"/>
          <p:cNvCxnSpPr>
            <a:cxnSpLocks noChangeShapeType="1"/>
            <a:stCxn id="23" idx="3"/>
            <a:endCxn id="18" idx="0"/>
          </p:cNvCxnSpPr>
          <p:nvPr/>
        </p:nvCxnSpPr>
        <p:spPr bwMode="auto">
          <a:xfrm flipH="1">
            <a:off x="1190267" y="2416361"/>
            <a:ext cx="85388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7" name="AutoShape 13"/>
          <p:cNvCxnSpPr>
            <a:cxnSpLocks noChangeShapeType="1"/>
            <a:stCxn id="23" idx="3"/>
            <a:endCxn id="17" idx="0"/>
          </p:cNvCxnSpPr>
          <p:nvPr/>
        </p:nvCxnSpPr>
        <p:spPr bwMode="auto">
          <a:xfrm flipH="1">
            <a:off x="428267" y="2416361"/>
            <a:ext cx="161588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8" name="AutoShape 14"/>
          <p:cNvCxnSpPr>
            <a:cxnSpLocks noChangeShapeType="1"/>
            <a:stCxn id="23" idx="5"/>
            <a:endCxn id="21" idx="0"/>
          </p:cNvCxnSpPr>
          <p:nvPr/>
        </p:nvCxnSpPr>
        <p:spPr bwMode="auto">
          <a:xfrm>
            <a:off x="2561418" y="2416361"/>
            <a:ext cx="91484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9" name="AutoShape 15"/>
          <p:cNvCxnSpPr>
            <a:cxnSpLocks noChangeShapeType="1"/>
            <a:stCxn id="23" idx="5"/>
            <a:endCxn id="22" idx="0"/>
          </p:cNvCxnSpPr>
          <p:nvPr/>
        </p:nvCxnSpPr>
        <p:spPr bwMode="auto">
          <a:xfrm>
            <a:off x="2561418" y="2416361"/>
            <a:ext cx="170351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549802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JAGS Code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8571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JAGS Code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1524000"/>
            <a:ext cx="5181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for (</a:t>
            </a:r>
            <a:r>
              <a:rPr lang="en-US" sz="2400" b="0" dirty="0" err="1">
                <a:solidFill>
                  <a:srgbClr val="FF0000"/>
                </a:solidFill>
              </a:rPr>
              <a:t>i</a:t>
            </a:r>
            <a:r>
              <a:rPr lang="en-US" sz="2400" b="0" dirty="0">
                <a:solidFill>
                  <a:srgbClr val="FF0000"/>
                </a:solidFill>
              </a:rPr>
              <a:t> in 1:n){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for(j in 1:J){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  x[</a:t>
            </a:r>
            <a:r>
              <a:rPr lang="en-US" sz="2400" b="0" dirty="0" err="1">
                <a:solidFill>
                  <a:srgbClr val="FF0000"/>
                </a:solidFill>
              </a:rPr>
              <a:t>i,j</a:t>
            </a:r>
            <a:r>
              <a:rPr lang="en-US" sz="2400" b="0" dirty="0">
                <a:solidFill>
                  <a:srgbClr val="FF0000"/>
                </a:solidFill>
              </a:rPr>
              <a:t>] ~ </a:t>
            </a:r>
            <a:r>
              <a:rPr lang="en-US" sz="2400" b="0" dirty="0" err="1">
                <a:solidFill>
                  <a:srgbClr val="FF0000"/>
                </a:solidFill>
              </a:rPr>
              <a:t>dbern</a:t>
            </a:r>
            <a:r>
              <a:rPr lang="en-US" sz="2400" b="0" dirty="0">
                <a:solidFill>
                  <a:srgbClr val="FF0000"/>
                </a:solidFill>
              </a:rPr>
              <a:t>(pi[theta[</a:t>
            </a:r>
            <a:r>
              <a:rPr lang="en-US" sz="2400" b="0" dirty="0" err="1">
                <a:solidFill>
                  <a:srgbClr val="FF0000"/>
                </a:solidFill>
              </a:rPr>
              <a:t>i</a:t>
            </a:r>
            <a:r>
              <a:rPr lang="en-US" sz="2400" b="0" dirty="0">
                <a:solidFill>
                  <a:srgbClr val="FF0000"/>
                </a:solidFill>
              </a:rPr>
              <a:t>],j]) 	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2771" y="4343400"/>
            <a:ext cx="2895600" cy="12954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+mn-lt"/>
              </a:rPr>
              <a:t>Referencing the table for </a:t>
            </a:r>
            <a:r>
              <a:rPr lang="el-GR" sz="2400" b="0" i="1" dirty="0">
                <a:solidFill>
                  <a:srgbClr val="FF0000"/>
                </a:solidFill>
                <a:latin typeface="+mn-lt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</a:rPr>
              <a:t>j</a:t>
            </a:r>
            <a:r>
              <a:rPr lang="en-US" sz="2400" b="0" dirty="0" err="1">
                <a:solidFill>
                  <a:srgbClr val="FF0000"/>
                </a:solidFill>
                <a:latin typeface="+mn-lt"/>
              </a:rPr>
              <a:t>s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 in terms of </a:t>
            </a:r>
            <a:r>
              <a:rPr lang="el-GR" sz="2400" b="0" i="1" dirty="0">
                <a:solidFill>
                  <a:srgbClr val="FF0000"/>
                </a:solidFill>
                <a:latin typeface="+mn-lt"/>
              </a:rPr>
              <a:t>θ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 = 1 or 2</a:t>
            </a:r>
            <a:endParaRPr kumimoji="0" lang="en-US" sz="240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1694805"/>
            <a:ext cx="392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(</a:t>
            </a:r>
            <a:r>
              <a:rPr lang="en-US" sz="2400" b="0" i="1" dirty="0" err="1">
                <a:solidFill>
                  <a:srgbClr val="FF0000"/>
                </a:solidFill>
                <a:latin typeface="+mn-lt"/>
                <a:cs typeface="Times New Roman"/>
              </a:rPr>
              <a:t>x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ij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| 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= </a:t>
            </a:r>
            <a:r>
              <a:rPr lang="en-US" sz="2400" b="0" i="1" dirty="0">
                <a:solidFill>
                  <a:srgbClr val="FF0000"/>
                </a:solidFill>
                <a:latin typeface="+mn-lt"/>
                <a:cs typeface="Times New Roman"/>
              </a:rPr>
              <a:t>c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) ~ Bernoulli(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+mn-lt"/>
                <a:cs typeface="Times New Roman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graphicFrame>
        <p:nvGraphicFramePr>
          <p:cNvPr id="16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147808"/>
              </p:ext>
            </p:extLst>
          </p:nvPr>
        </p:nvGraphicFramePr>
        <p:xfrm>
          <a:off x="3810000" y="4038600"/>
          <a:ext cx="5105400" cy="1828800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85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JAGS Code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524000"/>
            <a:ext cx="548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pi[1,1] ~ </a:t>
            </a:r>
            <a:r>
              <a:rPr lang="en-US" sz="2400" b="0" dirty="0" err="1">
                <a:solidFill>
                  <a:srgbClr val="FF0000"/>
                </a:solidFill>
              </a:rPr>
              <a:t>dbeta</a:t>
            </a:r>
            <a:r>
              <a:rPr lang="en-US" sz="2400" b="0" dirty="0">
                <a:solidFill>
                  <a:srgbClr val="FF0000"/>
                </a:solidFill>
              </a:rPr>
              <a:t>(1,1) </a:t>
            </a:r>
          </a:p>
          <a:p>
            <a:endParaRPr lang="en-US" sz="2400" b="0" dirty="0">
              <a:solidFill>
                <a:srgbClr val="FF0000"/>
              </a:solidFill>
            </a:endParaRPr>
          </a:p>
          <a:p>
            <a:r>
              <a:rPr lang="en-US" sz="2400" b="0" dirty="0">
                <a:solidFill>
                  <a:srgbClr val="FF0000"/>
                </a:solidFill>
              </a:rPr>
              <a:t>pi[2,1] ~ </a:t>
            </a:r>
            <a:r>
              <a:rPr lang="en-US" sz="2400" b="0" dirty="0" err="1">
                <a:solidFill>
                  <a:srgbClr val="FF0000"/>
                </a:solidFill>
              </a:rPr>
              <a:t>dbeta</a:t>
            </a:r>
            <a:r>
              <a:rPr lang="en-US" sz="2400" b="0" dirty="0">
                <a:solidFill>
                  <a:srgbClr val="FF0000"/>
                </a:solidFill>
              </a:rPr>
              <a:t>(1,1) T(pi[1,1], )</a:t>
            </a:r>
          </a:p>
          <a:p>
            <a:endParaRPr lang="en-US" sz="2400" b="0" dirty="0">
              <a:solidFill>
                <a:srgbClr val="FF0000"/>
              </a:solidFill>
            </a:endParaRPr>
          </a:p>
          <a:p>
            <a:endParaRPr lang="en-US" sz="2400" b="0" dirty="0">
              <a:solidFill>
                <a:srgbClr val="FF0000"/>
              </a:solidFill>
            </a:endParaRPr>
          </a:p>
          <a:p>
            <a:endParaRPr lang="en-US" sz="2400" b="0" dirty="0">
              <a:solidFill>
                <a:srgbClr val="FF0000"/>
              </a:solidFill>
            </a:endParaRPr>
          </a:p>
          <a:p>
            <a:r>
              <a:rPr lang="en-US" sz="2400" b="0" dirty="0">
                <a:solidFill>
                  <a:srgbClr val="FF0000"/>
                </a:solidFill>
              </a:rPr>
              <a:t>for(c in 1:C){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for(j in 2:J){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  pi[</a:t>
            </a:r>
            <a:r>
              <a:rPr lang="en-US" sz="2400" b="0" dirty="0" err="1">
                <a:solidFill>
                  <a:srgbClr val="FF0000"/>
                </a:solidFill>
              </a:rPr>
              <a:t>c,j</a:t>
            </a:r>
            <a:r>
              <a:rPr lang="en-US" sz="2400" b="0" dirty="0">
                <a:solidFill>
                  <a:srgbClr val="FF0000"/>
                </a:solidFill>
              </a:rPr>
              <a:t>] ~ </a:t>
            </a:r>
            <a:r>
              <a:rPr lang="en-US" sz="2400" b="0" dirty="0" err="1">
                <a:solidFill>
                  <a:srgbClr val="FF0000"/>
                </a:solidFill>
              </a:rPr>
              <a:t>dbeta</a:t>
            </a:r>
            <a:r>
              <a:rPr lang="en-US" sz="2400" b="0" dirty="0">
                <a:solidFill>
                  <a:srgbClr val="FF0000"/>
                </a:solidFill>
              </a:rPr>
              <a:t>(1,1)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}</a:t>
            </a:r>
          </a:p>
          <a:p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7684" y="1494135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243435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21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  </a:t>
            </a:r>
            <a:r>
              <a:rPr lang="en-US" sz="2400" b="0" i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21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&gt; </a:t>
            </a:r>
            <a:r>
              <a:rPr lang="el-G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3733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) for remaining observables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523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JAGS Code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for (</a:t>
            </a:r>
            <a:r>
              <a:rPr lang="en-US" sz="2400" b="0" dirty="0" err="1">
                <a:solidFill>
                  <a:srgbClr val="0000FF"/>
                </a:solidFill>
              </a:rPr>
              <a:t>i</a:t>
            </a:r>
            <a:r>
              <a:rPr lang="en-US" sz="2400" b="0" dirty="0">
                <a:solidFill>
                  <a:srgbClr val="0000FF"/>
                </a:solidFill>
              </a:rPr>
              <a:t> in 1:n){</a:t>
            </a:r>
          </a:p>
          <a:p>
            <a:r>
              <a:rPr lang="en-US" sz="2400" b="0" dirty="0">
                <a:solidFill>
                  <a:srgbClr val="0000FF"/>
                </a:solidFill>
              </a:rPr>
              <a:t>  theta[</a:t>
            </a:r>
            <a:r>
              <a:rPr lang="en-US" sz="2400" b="0" dirty="0" err="1">
                <a:solidFill>
                  <a:srgbClr val="0000FF"/>
                </a:solidFill>
              </a:rPr>
              <a:t>i</a:t>
            </a:r>
            <a:r>
              <a:rPr lang="en-US" sz="2400" b="0" dirty="0">
                <a:solidFill>
                  <a:srgbClr val="0000FF"/>
                </a:solidFill>
              </a:rPr>
              <a:t>] ~ </a:t>
            </a:r>
            <a:r>
              <a:rPr lang="en-US" sz="2400" b="0" dirty="0" err="1">
                <a:solidFill>
                  <a:srgbClr val="0000FF"/>
                </a:solidFill>
              </a:rPr>
              <a:t>dcat</a:t>
            </a:r>
            <a:r>
              <a:rPr lang="en-US" sz="2400" b="0" dirty="0">
                <a:solidFill>
                  <a:srgbClr val="0000FF"/>
                </a:solidFill>
              </a:rPr>
              <a:t>(lambda[])	</a:t>
            </a:r>
          </a:p>
          <a:p>
            <a:r>
              <a:rPr lang="en-US" sz="2400" b="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1524001"/>
            <a:ext cx="289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0000FF"/>
                </a:solidFill>
                <a:latin typeface="+mn-lt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0000FF"/>
                </a:solidFill>
                <a:latin typeface="+mn-lt"/>
                <a:cs typeface="Times New Roman"/>
              </a:rPr>
              <a:t>i</a:t>
            </a:r>
            <a:r>
              <a:rPr lang="en-US" sz="2400" b="0" i="1" dirty="0">
                <a:solidFill>
                  <a:srgbClr val="0000FF"/>
                </a:solidFill>
                <a:latin typeface="+mn-lt"/>
                <a:cs typeface="Times New Roman"/>
              </a:rPr>
              <a:t> ~ 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Categorical(</a:t>
            </a:r>
            <a:r>
              <a:rPr lang="el-GR" sz="2400" dirty="0">
                <a:solidFill>
                  <a:srgbClr val="0000FF"/>
                </a:solidFill>
                <a:latin typeface="+mn-lt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)</a:t>
            </a:r>
            <a:endParaRPr lang="en-US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42900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lambda[1:C] ~ </a:t>
            </a:r>
            <a:r>
              <a:rPr lang="en-US" sz="2400" b="0" dirty="0" err="1">
                <a:solidFill>
                  <a:srgbClr val="0000FF"/>
                </a:solidFill>
              </a:rPr>
              <a:t>ddirch</a:t>
            </a:r>
            <a:r>
              <a:rPr lang="en-US" sz="2400" b="0" dirty="0">
                <a:solidFill>
                  <a:srgbClr val="0000FF"/>
                </a:solidFill>
              </a:rPr>
              <a:t>(</a:t>
            </a:r>
            <a:r>
              <a:rPr lang="en-US" sz="2400" b="0" dirty="0" err="1">
                <a:solidFill>
                  <a:srgbClr val="0000FF"/>
                </a:solidFill>
              </a:rPr>
              <a:t>alpha_lambda</a:t>
            </a:r>
            <a:r>
              <a:rPr lang="en-US" sz="2400" b="0" dirty="0">
                <a:solidFill>
                  <a:srgbClr val="0000FF"/>
                </a:solidFill>
              </a:rPr>
              <a:t>[])</a:t>
            </a:r>
          </a:p>
          <a:p>
            <a:r>
              <a:rPr lang="en-US" sz="2400" b="0" dirty="0">
                <a:solidFill>
                  <a:srgbClr val="0000FF"/>
                </a:solidFill>
              </a:rPr>
              <a:t>for(c in 1:C){</a:t>
            </a:r>
          </a:p>
          <a:p>
            <a:r>
              <a:rPr lang="en-US" sz="2400" b="0" dirty="0">
                <a:solidFill>
                  <a:srgbClr val="0000FF"/>
                </a:solidFill>
              </a:rPr>
              <a:t>  </a:t>
            </a:r>
            <a:r>
              <a:rPr lang="en-US" sz="2400" b="0" dirty="0" err="1">
                <a:solidFill>
                  <a:srgbClr val="0000FF"/>
                </a:solidFill>
              </a:rPr>
              <a:t>alpha_lambda</a:t>
            </a:r>
            <a:r>
              <a:rPr lang="en-US" sz="2400" b="0" dirty="0">
                <a:solidFill>
                  <a:srgbClr val="0000FF"/>
                </a:solidFill>
              </a:rPr>
              <a:t>[c] &lt;- 1</a:t>
            </a:r>
          </a:p>
          <a:p>
            <a:r>
              <a:rPr lang="en-US" sz="2400" b="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34372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FF"/>
                </a:solidFill>
                <a:latin typeface="+mn-lt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+mn-lt"/>
                <a:cs typeface="Times New Roman"/>
              </a:rPr>
              <a:t> 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~ </a:t>
            </a:r>
            <a:r>
              <a:rPr lang="en-US" sz="2400" b="0" dirty="0" err="1">
                <a:solidFill>
                  <a:srgbClr val="0000FB"/>
                </a:solidFill>
                <a:latin typeface="+mn-lt"/>
              </a:rPr>
              <a:t>Dirichlet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(</a:t>
            </a:r>
            <a:r>
              <a:rPr lang="en-US" sz="2400" b="0" dirty="0">
                <a:solidFill>
                  <a:srgbClr val="0000FB"/>
                </a:solidFill>
                <a:latin typeface="+mn-lt"/>
                <a:cs typeface="Times New Roman"/>
              </a:rPr>
              <a:t>1, 1</a:t>
            </a:r>
            <a:r>
              <a:rPr lang="en-US" sz="2400" b="0" dirty="0">
                <a:solidFill>
                  <a:srgbClr val="0000FB"/>
                </a:solidFill>
                <a:latin typeface="+mn-lt"/>
              </a:rPr>
              <a:t>) </a:t>
            </a:r>
            <a:endParaRPr lang="en-US" sz="24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84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Markov Chain Monte Carlo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61617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Estimation in Bayesian Modeling</a:t>
            </a:r>
            <a:endParaRPr lang="en-US" i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“answer” is a posterior distribution</a:t>
            </a:r>
          </a:p>
          <a:p>
            <a:pPr lvl="1"/>
            <a:r>
              <a:rPr lang="en-US" dirty="0"/>
              <a:t>All parameters treated as random, not fixed</a:t>
            </a:r>
          </a:p>
          <a:p>
            <a:endParaRPr lang="en-US" i="1" dirty="0"/>
          </a:p>
          <a:p>
            <a:r>
              <a:rPr lang="en-US" dirty="0"/>
              <a:t>Contrasts with </a:t>
            </a:r>
            <a:r>
              <a:rPr lang="en-US" dirty="0" err="1"/>
              <a:t>frequentist</a:t>
            </a:r>
            <a:r>
              <a:rPr lang="en-US" dirty="0"/>
              <a:t> approaches to inference, estimation</a:t>
            </a:r>
          </a:p>
          <a:p>
            <a:pPr lvl="1"/>
            <a:r>
              <a:rPr lang="en-US" dirty="0"/>
              <a:t>Parameters are fixed, so estimation comes to finding the single best value</a:t>
            </a:r>
          </a:p>
          <a:p>
            <a:pPr lvl="1"/>
            <a:r>
              <a:rPr lang="en-US" dirty="0"/>
              <a:t>“Best” here in terms of a criterion (ML, LS, etc.)</a:t>
            </a:r>
          </a:p>
          <a:p>
            <a:endParaRPr lang="en-US" dirty="0"/>
          </a:p>
          <a:p>
            <a:r>
              <a:rPr lang="en-US" dirty="0"/>
              <a:t>Peak of a mountain vs. mapping the entire terrain of peaks, valleys, and plateaus (of a landscape)</a:t>
            </a:r>
          </a:p>
          <a:p>
            <a:endParaRPr lang="en-US" dirty="0"/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6370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Markov chain </a:t>
            </a:r>
            <a:r>
              <a:rPr lang="en-US" b="1" i="1" dirty="0"/>
              <a:t>Monte Carlo</a:t>
            </a:r>
          </a:p>
          <a:p>
            <a:r>
              <a:rPr lang="en-US" dirty="0"/>
              <a:t>Construct a sampling algorithm to </a:t>
            </a:r>
            <a:r>
              <a:rPr lang="en-US" b="1" i="1" dirty="0"/>
              <a:t>simulate </a:t>
            </a:r>
            <a:r>
              <a:rPr lang="en-US" dirty="0"/>
              <a:t>or </a:t>
            </a:r>
            <a:r>
              <a:rPr lang="en-US" b="1" i="1" dirty="0"/>
              <a:t>draw from </a:t>
            </a:r>
            <a:r>
              <a:rPr lang="en-US" dirty="0"/>
              <a:t>the posterior. </a:t>
            </a:r>
          </a:p>
          <a:p>
            <a:r>
              <a:rPr lang="en-US" dirty="0"/>
              <a:t>Collect many such draws, which serve to empirically approximate the posterior distribution, and can be used to empirical approximate summary statistics.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Monte Carlo Principle: </a:t>
            </a:r>
          </a:p>
          <a:p>
            <a:pPr marL="857250" lvl="1" indent="-45720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2400" dirty="0"/>
              <a:t>Anything we want to know about a random variable </a:t>
            </a:r>
            <a:r>
              <a:rPr lang="el-GR" sz="2400" i="1" dirty="0"/>
              <a:t>θ</a:t>
            </a:r>
            <a:r>
              <a:rPr lang="en-US" sz="2400" i="1" dirty="0"/>
              <a:t> </a:t>
            </a:r>
            <a:r>
              <a:rPr lang="en-US" sz="2400" dirty="0"/>
              <a:t>can be learned by sampling many times from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l-GR" sz="2400" i="1" dirty="0"/>
              <a:t>θ</a:t>
            </a:r>
            <a:r>
              <a:rPr lang="en-US" sz="2400" dirty="0"/>
              <a:t>), the density of </a:t>
            </a:r>
            <a:r>
              <a:rPr lang="el-GR" sz="2400" i="1" dirty="0"/>
              <a:t>θ</a:t>
            </a:r>
            <a:r>
              <a:rPr lang="en-US" sz="2400" dirty="0"/>
              <a:t>.</a:t>
            </a:r>
          </a:p>
          <a:p>
            <a:pPr marL="857250" lvl="1" indent="0">
              <a:buNone/>
            </a:pPr>
            <a:endParaRPr lang="en-US" sz="1200" i="1" dirty="0"/>
          </a:p>
          <a:p>
            <a:pPr marL="857250" lvl="1" indent="0" algn="r">
              <a:buNone/>
            </a:pPr>
            <a:r>
              <a:rPr lang="en-US" sz="2400" dirty="0"/>
              <a:t>-- Jackman (2009)</a:t>
            </a:r>
            <a:endParaRPr lang="en-US" dirty="0"/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What’s In a Name?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91717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Markov </a:t>
            </a:r>
            <a:r>
              <a:rPr lang="en-US" b="1" i="1" dirty="0"/>
              <a:t>chain </a:t>
            </a:r>
            <a:r>
              <a:rPr lang="en-US" dirty="0"/>
              <a:t>Monte Carlo</a:t>
            </a:r>
          </a:p>
          <a:p>
            <a:r>
              <a:rPr lang="en-US" dirty="0"/>
              <a:t>Values really generated as a sequence or chain</a:t>
            </a:r>
          </a:p>
          <a:p>
            <a:r>
              <a:rPr lang="en-US" i="1" dirty="0"/>
              <a:t>t </a:t>
            </a:r>
            <a:r>
              <a:rPr lang="en-US" dirty="0"/>
              <a:t>denotes the step in the chain</a:t>
            </a:r>
          </a:p>
          <a:p>
            <a:r>
              <a:rPr lang="el-GR" i="1" dirty="0"/>
              <a:t>θ</a:t>
            </a:r>
            <a:r>
              <a:rPr lang="en-US" baseline="30000" dirty="0"/>
              <a:t>(0)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baseline="30000" dirty="0"/>
              <a:t>(1)</a:t>
            </a:r>
            <a:r>
              <a:rPr lang="en-US" dirty="0"/>
              <a:t>, </a:t>
            </a:r>
            <a:r>
              <a:rPr lang="el-GR" i="1" dirty="0"/>
              <a:t>θ</a:t>
            </a:r>
            <a:r>
              <a:rPr lang="en-US" baseline="30000" dirty="0"/>
              <a:t>(2)</a:t>
            </a:r>
            <a:r>
              <a:rPr lang="en-US" dirty="0"/>
              <a:t>,…,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r>
              <a:rPr lang="en-US" dirty="0"/>
              <a:t>,…,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endParaRPr lang="en-US" dirty="0"/>
          </a:p>
          <a:p>
            <a:r>
              <a:rPr lang="en-US" dirty="0"/>
              <a:t> Also thought of as a time indicator </a:t>
            </a:r>
          </a:p>
          <a:p>
            <a:endParaRPr lang="en-US" dirty="0"/>
          </a:p>
          <a:p>
            <a:pPr>
              <a:buNone/>
            </a:pPr>
            <a:r>
              <a:rPr lang="en-US" b="1" i="1" dirty="0"/>
              <a:t>Markov </a:t>
            </a:r>
            <a:r>
              <a:rPr lang="en-US" dirty="0"/>
              <a:t>chain</a:t>
            </a:r>
            <a:r>
              <a:rPr lang="en-US" b="1" i="1" dirty="0"/>
              <a:t> </a:t>
            </a:r>
            <a:r>
              <a:rPr lang="en-US" dirty="0"/>
              <a:t>Monte Carlo</a:t>
            </a:r>
          </a:p>
          <a:p>
            <a:r>
              <a:rPr lang="en-US" dirty="0"/>
              <a:t>Follows the Markov property…</a:t>
            </a:r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What’s In a Name?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165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648428" y="1067784"/>
            <a:ext cx="8153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u="sng" dirty="0">
                <a:latin typeface="Arial" charset="0"/>
                <a:ea typeface="MS Song" pitchFamily="49" charset="-122"/>
              </a:rPr>
              <a:t>SESSION</a:t>
            </a:r>
            <a:r>
              <a:rPr lang="en-US" sz="2200" b="1" dirty="0">
                <a:latin typeface="Arial" charset="0"/>
                <a:ea typeface="MS Song" pitchFamily="49" charset="-122"/>
              </a:rPr>
              <a:t>		</a:t>
            </a:r>
            <a:r>
              <a:rPr lang="en-US" sz="2200" b="1" u="sng" dirty="0">
                <a:latin typeface="Arial" charset="0"/>
                <a:ea typeface="MS Song" pitchFamily="49" charset="-122"/>
              </a:rPr>
              <a:t>TOPIC</a:t>
            </a:r>
            <a:r>
              <a:rPr lang="en-US" sz="2200" b="1" dirty="0">
                <a:latin typeface="Arial" charset="0"/>
                <a:ea typeface="MS Song" pitchFamily="49" charset="-122"/>
              </a:rPr>
              <a:t>			</a:t>
            </a:r>
            <a:r>
              <a:rPr lang="en-US" sz="2200" b="1" u="sng" dirty="0">
                <a:latin typeface="Arial" charset="0"/>
                <a:ea typeface="MS Song" pitchFamily="49" charset="-122"/>
              </a:rPr>
              <a:t>PRESENTERS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1</a:t>
            </a:r>
            <a:r>
              <a:rPr lang="en-US" sz="2200" dirty="0">
                <a:latin typeface="Arial" charset="0"/>
                <a:ea typeface="MS Song" pitchFamily="49" charset="-122"/>
              </a:rPr>
              <a:t>:   </a:t>
            </a:r>
            <a:r>
              <a:rPr lang="en-US" sz="2200" b="0" dirty="0">
                <a:latin typeface="Arial" charset="0"/>
                <a:ea typeface="MS Song" pitchFamily="49" charset="-122"/>
              </a:rPr>
              <a:t>Evidence Centered Design 	Diego Zapata                       	         Bayesian Networks	</a:t>
            </a:r>
            <a:br>
              <a:rPr lang="en-US" sz="2200" b="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 				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2</a:t>
            </a:r>
            <a:r>
              <a:rPr lang="en-US" sz="2200" dirty="0">
                <a:latin typeface="Arial" charset="0"/>
                <a:ea typeface="MS Song" pitchFamily="49" charset="-122"/>
              </a:rPr>
              <a:t>:   </a:t>
            </a:r>
            <a:r>
              <a:rPr lang="en-US" sz="2200" b="0" dirty="0">
                <a:latin typeface="Arial" charset="0"/>
                <a:ea typeface="MS Song" pitchFamily="49" charset="-122"/>
              </a:rPr>
              <a:t>Bayes Net Applications </a:t>
            </a:r>
            <a:r>
              <a:rPr lang="en-US" sz="2200" b="0">
                <a:latin typeface="Arial" charset="0"/>
                <a:ea typeface="MS Song" pitchFamily="49" charset="-122"/>
              </a:rPr>
              <a:t>		Duanli </a:t>
            </a:r>
            <a:r>
              <a:rPr lang="en-US" sz="2200" b="0" dirty="0">
                <a:latin typeface="Arial" charset="0"/>
                <a:ea typeface="MS Song" pitchFamily="49" charset="-122"/>
              </a:rPr>
              <a:t>Yan &amp;                        	         ACED: ECD in Action 	 	Russell Almond</a:t>
            </a:r>
            <a:br>
              <a:rPr lang="en-US" sz="220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	         	       		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3</a:t>
            </a:r>
            <a:r>
              <a:rPr lang="en-US" sz="2200" dirty="0">
                <a:latin typeface="Arial" charset="0"/>
                <a:ea typeface="MS Song" pitchFamily="49" charset="-122"/>
              </a:rPr>
              <a:t>:   </a:t>
            </a:r>
            <a:r>
              <a:rPr lang="en-US" sz="2200" b="0" dirty="0">
                <a:latin typeface="Arial" charset="0"/>
                <a:ea typeface="MS Song" pitchFamily="49" charset="-122"/>
              </a:rPr>
              <a:t>Bayes Nets with R 		Russell Almond &amp; 		 				Duanli Yan        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4</a:t>
            </a:r>
            <a:r>
              <a:rPr lang="en-US" sz="2200" dirty="0">
                <a:latin typeface="Arial" charset="0"/>
                <a:ea typeface="MS Song" pitchFamily="49" charset="-122"/>
              </a:rPr>
              <a:t>:   </a:t>
            </a:r>
            <a:r>
              <a:rPr lang="en-US" sz="2200" b="0" dirty="0">
                <a:latin typeface="Arial" charset="0"/>
                <a:ea typeface="MS Song" pitchFamily="49" charset="-122"/>
              </a:rPr>
              <a:t>Refining Bayes Nets with 	Duanli Yan &amp; </a:t>
            </a:r>
            <a:br>
              <a:rPr lang="en-US" sz="2200" b="0" dirty="0">
                <a:latin typeface="Arial" charset="0"/>
                <a:ea typeface="MS Song" pitchFamily="49" charset="-122"/>
              </a:rPr>
            </a:br>
            <a:r>
              <a:rPr lang="en-US" sz="2200" b="0" dirty="0">
                <a:latin typeface="Arial" charset="0"/>
                <a:ea typeface="MS Song" pitchFamily="49" charset="-122"/>
              </a:rPr>
              <a:t>	         Data 				Russell Almond</a:t>
            </a:r>
            <a:r>
              <a:rPr lang="en-US" sz="2200" dirty="0">
                <a:latin typeface="Arial" charset="0"/>
                <a:ea typeface="MS Song" pitchFamily="49" charset="-122"/>
              </a:rPr>
              <a:t>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dirty="0">
                <a:latin typeface="Arial" charset="0"/>
                <a:ea typeface="MS Song" pitchFamily="49" charset="-122"/>
              </a:rPr>
              <a:t>		          	   	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4876" imgH="164876" progId="Equation.DSMT4">
                  <p:embed/>
                </p:oleObj>
              </mc:Choice>
              <mc:Fallback>
                <p:oleObj name="Equation" r:id="rId3" imgW="164876" imgH="164876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600" b="1" dirty="0"/>
              <a:t>Agenda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66750" y="4870228"/>
            <a:ext cx="7924800" cy="914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3FD57-55A9-4453-973C-47D8C4AD89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Markov Property</a:t>
            </a:r>
            <a:endParaRPr lang="en-US" i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Current state depends on previous position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Examples: weather, checkers, baseball counts &amp; scoring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Next state conditionally independent of past, given the present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Akin to a full mediation model </a:t>
            </a:r>
          </a:p>
          <a:p>
            <a:pPr>
              <a:lnSpc>
                <a:spcPct val="90000"/>
              </a:lnSpc>
            </a:pPr>
            <a:endParaRPr lang="en-US" i="1" dirty="0"/>
          </a:p>
          <a:p>
            <a:pPr>
              <a:lnSpc>
                <a:spcPct val="90000"/>
              </a:lnSpc>
            </a:pPr>
            <a:r>
              <a:rPr lang="en-US" i="1" dirty="0"/>
              <a:t>p</a:t>
            </a:r>
            <a:r>
              <a:rPr lang="en-US" dirty="0"/>
              <a:t>(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+1)</a:t>
            </a:r>
            <a:r>
              <a:rPr lang="en-US" dirty="0"/>
              <a:t> |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-1)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-2)</a:t>
            </a:r>
            <a:r>
              <a:rPr lang="en-US" dirty="0"/>
              <a:t> ,…)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+1)</a:t>
            </a:r>
            <a:r>
              <a:rPr lang="en-US" dirty="0"/>
              <a:t> |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r>
              <a:rPr lang="en-US" dirty="0"/>
              <a:t>)</a:t>
            </a:r>
            <a:endParaRPr lang="en-US" i="1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4400" y="4629090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(0)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681288" y="46259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(1)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10088" y="46259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(2)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491288" y="46259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(3)</a:t>
            </a:r>
            <a:endParaRPr lang="en-US" sz="2000" b="0" i="1" baseline="-25000" dirty="0">
              <a:latin typeface="+mn-lt"/>
            </a:endParaRPr>
          </a:p>
        </p:txBody>
      </p:sp>
      <p:cxnSp>
        <p:nvCxnSpPr>
          <p:cNvPr id="9" name="AutoShape 9"/>
          <p:cNvCxnSpPr>
            <a:cxnSpLocks noChangeShapeType="1"/>
            <a:stCxn id="5" idx="3"/>
            <a:endCxn id="6" idx="1"/>
          </p:cNvCxnSpPr>
          <p:nvPr/>
        </p:nvCxnSpPr>
        <p:spPr bwMode="auto">
          <a:xfrm flipV="1">
            <a:off x="1447800" y="4825970"/>
            <a:ext cx="1233488" cy="31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3214688" y="4825970"/>
            <a:ext cx="1295400" cy="15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1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5043488" y="4825970"/>
            <a:ext cx="1447800" cy="15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60798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Visualizing the Chain: Trace Plot</a:t>
            </a:r>
            <a:endParaRPr lang="en-US" i="1" dirty="0"/>
          </a:p>
        </p:txBody>
      </p:sp>
      <p:pic>
        <p:nvPicPr>
          <p:cNvPr id="1328130" name="Picture 2"/>
          <p:cNvPicPr>
            <a:picLocks noChangeAspect="1" noChangeArrowheads="1"/>
          </p:cNvPicPr>
          <p:nvPr/>
        </p:nvPicPr>
        <p:blipFill>
          <a:blip r:embed="rId2" cstate="print"/>
          <a:srcRect l="5873" t="67048" r="56770" b="11619"/>
          <a:stretch>
            <a:fillRect/>
          </a:stretch>
        </p:blipFill>
        <p:spPr bwMode="auto">
          <a:xfrm>
            <a:off x="304800" y="1600200"/>
            <a:ext cx="856013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4857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Markov chains are </a:t>
            </a:r>
            <a:r>
              <a:rPr lang="en-US" b="1" i="1" dirty="0"/>
              <a:t>sequences of numbers </a:t>
            </a:r>
            <a:r>
              <a:rPr lang="en-US" dirty="0"/>
              <a:t>that have the Markov property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Draws in cycle </a:t>
            </a:r>
            <a:r>
              <a:rPr lang="en-US" i="1" dirty="0"/>
              <a:t>t+</a:t>
            </a:r>
            <a:r>
              <a:rPr lang="en-US" dirty="0"/>
              <a:t>1 depend on values from cycle </a:t>
            </a:r>
            <a:r>
              <a:rPr lang="en-US" i="1" dirty="0"/>
              <a:t>t</a:t>
            </a:r>
            <a:r>
              <a:rPr lang="en-US" dirty="0"/>
              <a:t>, but given those not on previous cycles (Markov property)</a:t>
            </a:r>
          </a:p>
          <a:p>
            <a:pPr>
              <a:lnSpc>
                <a:spcPct val="90000"/>
              </a:lnSpc>
            </a:pPr>
            <a:r>
              <a:rPr lang="en-US" dirty="0"/>
              <a:t>Under certain assumptions Markov chains reach </a:t>
            </a:r>
            <a:r>
              <a:rPr lang="en-US" b="1" i="1" dirty="0" err="1"/>
              <a:t>stationarity</a:t>
            </a:r>
            <a:endParaRPr lang="en-US" b="1" i="1" dirty="0"/>
          </a:p>
          <a:p>
            <a:pPr>
              <a:lnSpc>
                <a:spcPct val="90000"/>
              </a:lnSpc>
            </a:pPr>
            <a:r>
              <a:rPr lang="en-US" dirty="0"/>
              <a:t>The collection of values converges to a distribution, referred to as a stationary distribution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Memoryless</a:t>
            </a:r>
            <a:r>
              <a:rPr lang="en-US" dirty="0"/>
              <a:t>: It will “forget” where it starts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Start anywhere, will reach </a:t>
            </a:r>
            <a:r>
              <a:rPr lang="en-US" dirty="0" err="1"/>
              <a:t>stationarity</a:t>
            </a:r>
            <a:r>
              <a:rPr lang="en-US" dirty="0"/>
              <a:t> if regularity conditions hold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Bayes, set it up so that this is the posterior distribution</a:t>
            </a:r>
          </a:p>
          <a:p>
            <a:pPr>
              <a:lnSpc>
                <a:spcPct val="90000"/>
              </a:lnSpc>
            </a:pPr>
            <a:r>
              <a:rPr lang="en-US" dirty="0"/>
              <a:t>Upon convergence, samples from the chain approximate the stationary (posterior) distribution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Markov Chain Monte Carlo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1860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Assessing Convergence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80960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MCMC, convergence to a </a:t>
            </a:r>
            <a:r>
              <a:rPr lang="en-US" b="1" i="1" dirty="0"/>
              <a:t>distribution</a:t>
            </a:r>
            <a:r>
              <a:rPr lang="en-US" dirty="0"/>
              <a:t>, not a point</a:t>
            </a:r>
          </a:p>
          <a:p>
            <a:endParaRPr lang="en-US" dirty="0"/>
          </a:p>
          <a:p>
            <a:r>
              <a:rPr lang="en-US" dirty="0"/>
              <a:t>ML: </a:t>
            </a:r>
          </a:p>
          <a:p>
            <a:pPr lvl="1"/>
            <a:r>
              <a:rPr lang="en-US" dirty="0"/>
              <a:t>Convergence is when we’ve reached the highest point in the likelihood, </a:t>
            </a:r>
          </a:p>
          <a:p>
            <a:pPr lvl="1"/>
            <a:r>
              <a:rPr lang="en-US" dirty="0"/>
              <a:t>The highest peak of the mountain</a:t>
            </a:r>
          </a:p>
          <a:p>
            <a:endParaRPr lang="en-US" dirty="0"/>
          </a:p>
          <a:p>
            <a:r>
              <a:rPr lang="en-US" dirty="0"/>
              <a:t>MCMC: </a:t>
            </a:r>
          </a:p>
          <a:p>
            <a:pPr lvl="1"/>
            <a:r>
              <a:rPr lang="en-US" dirty="0"/>
              <a:t>Convergence when we’re sampling values from the correct distribution, </a:t>
            </a:r>
          </a:p>
          <a:p>
            <a:pPr lvl="1"/>
            <a:r>
              <a:rPr lang="en-US" dirty="0"/>
              <a:t>We are mapping the entire terrain accurately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Diagnosing Convergence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38865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properly constructed Markov chain is guaranteed to converge to the stationary (posterior) distribution…eventually</a:t>
            </a:r>
          </a:p>
          <a:p>
            <a:r>
              <a:rPr lang="en-US" dirty="0"/>
              <a:t>Upon convergence, it will sample over the full support of the stationary (posterior) distribution…over an </a:t>
            </a:r>
            <a:r>
              <a:rPr lang="en-US" dirty="0">
                <a:latin typeface="Times New Roman"/>
                <a:cs typeface="Times New Roman"/>
              </a:rPr>
              <a:t>∞</a:t>
            </a:r>
            <a:r>
              <a:rPr lang="en-US" dirty="0"/>
              <a:t> number of draws</a:t>
            </a:r>
          </a:p>
          <a:p>
            <a:r>
              <a:rPr lang="en-US" dirty="0"/>
              <a:t>In a finite chain, no guarantee that the chain has converged or is sampling through the full support of the stationary (posterior) distribution </a:t>
            </a:r>
          </a:p>
          <a:p>
            <a:r>
              <a:rPr lang="en-US" dirty="0"/>
              <a:t>Many ways to diagnose convergence </a:t>
            </a:r>
          </a:p>
          <a:p>
            <a:r>
              <a:rPr lang="en-US" dirty="0"/>
              <a:t>Whole software packages dedicated to just assessing convergence of chains (e.g., R packages ‘coda’ and ‘boa’)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Diagnosing Convergence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932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b="1" i="1" dirty="0"/>
              <a:t>multiple </a:t>
            </a:r>
            <a:r>
              <a:rPr lang="en-US" dirty="0"/>
              <a:t>chains from dispersed starting points</a:t>
            </a:r>
          </a:p>
          <a:p>
            <a:r>
              <a:rPr lang="en-US" dirty="0"/>
              <a:t>Suggest convergence when the chains come together</a:t>
            </a:r>
          </a:p>
          <a:p>
            <a:r>
              <a:rPr lang="en-US" dirty="0"/>
              <a:t>If they all go to the same place, it’s probably the stationary distribution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Gelman</a:t>
            </a:r>
            <a:r>
              <a:rPr lang="en-US" dirty="0"/>
              <a:t> &amp; Rubin’s (1992) </a:t>
            </a:r>
            <a:br>
              <a:rPr lang="en-US" dirty="0"/>
            </a:br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1321988" name="Object 4"/>
          <p:cNvGraphicFramePr>
            <a:graphicFrameLocks noChangeAspect="1"/>
          </p:cNvGraphicFramePr>
          <p:nvPr/>
        </p:nvGraphicFramePr>
        <p:xfrm>
          <a:off x="533400" y="3200400"/>
          <a:ext cx="773974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80000" imgH="1620000" progId="">
                  <p:embed/>
                </p:oleObj>
              </mc:Choice>
              <mc:Fallback>
                <p:oleObj r:id="rId2" imgW="5580000" imgH="162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73974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896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analysis of variance type argument</a:t>
            </a:r>
          </a:p>
          <a:p>
            <a:r>
              <a:rPr lang="en-US" i="1" dirty="0"/>
              <a:t>PSRF </a:t>
            </a:r>
            <a:r>
              <a:rPr lang="en-US" dirty="0"/>
              <a:t>or </a:t>
            </a:r>
            <a:r>
              <a:rPr lang="en-US" i="1" dirty="0"/>
              <a:t>R =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>
                <a:latin typeface="Times New Roman"/>
                <a:cs typeface="Times New Roman"/>
                <a:sym typeface="Wingdings" pitchFamily="2" charset="2"/>
              </a:rPr>
              <a:t>If there is substantial between-chain variance, will be &gt;&gt; 1</a:t>
            </a:r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Gelman</a:t>
            </a:r>
            <a:r>
              <a:rPr lang="en-US" dirty="0"/>
              <a:t> &amp; Rubin’s (1992) </a:t>
            </a:r>
            <a:br>
              <a:rPr lang="en-US" dirty="0"/>
            </a:br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1321986" name="Object 2"/>
          <p:cNvGraphicFramePr>
            <a:graphicFrameLocks noChangeAspect="1"/>
          </p:cNvGraphicFramePr>
          <p:nvPr/>
        </p:nvGraphicFramePr>
        <p:xfrm>
          <a:off x="55562" y="2522537"/>
          <a:ext cx="90122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24280" imgH="393480" progId="Equation.3">
                  <p:embed/>
                </p:oleObj>
              </mc:Choice>
              <mc:Fallback>
                <p:oleObj name="Equation" r:id="rId2" imgW="4724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" y="2522537"/>
                        <a:ext cx="9012238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8311" name="Object 7"/>
          <p:cNvGraphicFramePr>
            <a:graphicFrameLocks noChangeAspect="1"/>
          </p:cNvGraphicFramePr>
          <p:nvPr/>
        </p:nvGraphicFramePr>
        <p:xfrm>
          <a:off x="1676400" y="4114800"/>
          <a:ext cx="6019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580000" imgH="1620000" progId="">
                  <p:embed/>
                </p:oleObj>
              </mc:Choice>
              <mc:Fallback>
                <p:oleObj r:id="rId4" imgW="5580000" imgH="162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6019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002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b="1" i="1" dirty="0"/>
              <a:t>multiple </a:t>
            </a:r>
            <a:r>
              <a:rPr lang="en-US" dirty="0"/>
              <a:t>chains from dispersed starting points</a:t>
            </a:r>
          </a:p>
          <a:p>
            <a:r>
              <a:rPr lang="en-US" dirty="0"/>
              <a:t>Suggest convergence when the chains come together</a:t>
            </a:r>
          </a:p>
          <a:p>
            <a:r>
              <a:rPr lang="en-US" dirty="0" err="1"/>
              <a:t>Operationalized</a:t>
            </a:r>
            <a:r>
              <a:rPr lang="en-US" dirty="0"/>
              <a:t> in terms of partitioning variability</a:t>
            </a:r>
          </a:p>
          <a:p>
            <a:r>
              <a:rPr lang="en-US" dirty="0"/>
              <a:t>Run multiple chains for 2</a:t>
            </a:r>
            <a:r>
              <a:rPr lang="en-US" i="1" dirty="0"/>
              <a:t>T </a:t>
            </a:r>
            <a:r>
              <a:rPr lang="en-US" dirty="0"/>
              <a:t>iterations, discard first half</a:t>
            </a:r>
          </a:p>
          <a:p>
            <a:r>
              <a:rPr lang="en-US" dirty="0"/>
              <a:t>Examine between and within chain variability </a:t>
            </a:r>
          </a:p>
          <a:p>
            <a:r>
              <a:rPr lang="en-US" dirty="0"/>
              <a:t>Various versions, modifications suggested over time</a:t>
            </a:r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Gelman</a:t>
            </a:r>
            <a:r>
              <a:rPr lang="en-US" dirty="0"/>
              <a:t> &amp; Rubin’s (1992) </a:t>
            </a:r>
            <a:br>
              <a:rPr lang="en-US" dirty="0"/>
            </a:br>
            <a:r>
              <a:rPr lang="en-US" dirty="0"/>
              <a:t>Potential Scale Reduction Factor (PSRF)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07431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any </a:t>
            </a:r>
            <a:r>
              <a:rPr lang="el-GR" i="1" dirty="0"/>
              <a:t>θ</a:t>
            </a:r>
            <a:r>
              <a:rPr lang="en-US" dirty="0"/>
              <a:t>, for any chain </a:t>
            </a:r>
            <a:r>
              <a:rPr lang="en-US" i="1" dirty="0"/>
              <a:t>c</a:t>
            </a:r>
            <a:r>
              <a:rPr lang="en-US" dirty="0"/>
              <a:t> the within-chain variance is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For all chains, the pooled within-chain variance is </a:t>
            </a:r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28950" y="2111375"/>
          <a:ext cx="3086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812520" progId="Equation.DSMT4">
                  <p:embed/>
                </p:oleObj>
              </mc:Choice>
              <mc:Fallback>
                <p:oleObj name="Equation" r:id="rId2" imgW="30859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111375"/>
                        <a:ext cx="30861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44700" y="3813175"/>
          <a:ext cx="5092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92560" imgH="812520" progId="Equation.DSMT4">
                  <p:embed/>
                </p:oleObj>
              </mc:Choice>
              <mc:Fallback>
                <p:oleObj name="Equation" r:id="rId4" imgW="50925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813175"/>
                        <a:ext cx="5092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188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Bayesian Inference: Expanding Our Context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83266"/>
      </p:ext>
    </p:extLst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between-chain variance is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The estimated variance is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87700" y="2057400"/>
          <a:ext cx="2806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812520" progId="Equation.DSMT4">
                  <p:embed/>
                </p:oleObj>
              </mc:Choice>
              <mc:Fallback>
                <p:oleObj name="Equation" r:id="rId2" imgW="28065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2057400"/>
                        <a:ext cx="2806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79700" y="3810000"/>
          <a:ext cx="3848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48040" imgH="419040" progId="Equation.DSMT4">
                  <p:embed/>
                </p:oleObj>
              </mc:Choice>
              <mc:Fallback>
                <p:oleObj name="Equation" r:id="rId4" imgW="3848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810000"/>
                        <a:ext cx="3848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5861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/>
                <a:sym typeface="Wingdings" pitchFamily="2" charset="2"/>
              </a:rPr>
              <a:t>The potential scale reduction factor is </a:t>
            </a:r>
          </a:p>
          <a:p>
            <a:endParaRPr lang="en-US" dirty="0">
              <a:cs typeface="Times New Roman"/>
              <a:sym typeface="Wingdings" pitchFamily="2" charset="2"/>
            </a:endParaRPr>
          </a:p>
          <a:p>
            <a:endParaRPr lang="en-US" dirty="0">
              <a:cs typeface="Times New Roman"/>
              <a:sym typeface="Wingdings" pitchFamily="2" charset="2"/>
            </a:endParaRPr>
          </a:p>
          <a:p>
            <a:endParaRPr lang="en-US" dirty="0">
              <a:cs typeface="Times New Roman"/>
              <a:sym typeface="Wingdings" pitchFamily="2" charset="2"/>
            </a:endParaRPr>
          </a:p>
          <a:p>
            <a:r>
              <a:rPr lang="en-US" dirty="0">
                <a:cs typeface="Times New Roman"/>
                <a:sym typeface="Wingdings" pitchFamily="2" charset="2"/>
              </a:rPr>
              <a:t>If close to 1 (e.g., &lt; 1.1) for all parameters, can conclude convergence</a:t>
            </a:r>
            <a:endParaRPr lang="en-US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239540"/>
              </p:ext>
            </p:extLst>
          </p:nvPr>
        </p:nvGraphicFramePr>
        <p:xfrm>
          <a:off x="3752850" y="2019300"/>
          <a:ext cx="1638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876240" progId="Equation.DSMT4">
                  <p:embed/>
                </p:oleObj>
              </mc:Choice>
              <mc:Fallback>
                <p:oleObj name="Equation" r:id="rId2" imgW="16380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019300"/>
                        <a:ext cx="16383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223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Examine it over “time”, look for           , stability of </a:t>
            </a:r>
            <a:r>
              <a:rPr lang="en-US" i="1" dirty="0"/>
              <a:t>B</a:t>
            </a:r>
            <a:r>
              <a:rPr lang="en-US" dirty="0"/>
              <a:t> and </a:t>
            </a:r>
            <a:r>
              <a:rPr lang="en-US" i="1" dirty="0"/>
              <a:t>W</a:t>
            </a:r>
          </a:p>
          <a:p>
            <a:r>
              <a:rPr lang="en-US" dirty="0">
                <a:cs typeface="Times New Roman"/>
                <a:sym typeface="Wingdings" pitchFamily="2" charset="2"/>
              </a:rPr>
              <a:t>If close to 1 (e.g., &lt; 1.2, or &lt; 1.1) can conclude convergence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Potential Scale Reduction Factor (PSRF)</a:t>
            </a:r>
            <a:endParaRPr lang="en-US" i="1" dirty="0"/>
          </a:p>
        </p:txBody>
      </p:sp>
      <p:graphicFrame>
        <p:nvGraphicFramePr>
          <p:cNvPr id="13803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619740"/>
              </p:ext>
            </p:extLst>
          </p:nvPr>
        </p:nvGraphicFramePr>
        <p:xfrm>
          <a:off x="4916550" y="1402453"/>
          <a:ext cx="774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080" imgH="215640" progId="Equation.3">
                  <p:embed/>
                </p:oleObj>
              </mc:Choice>
              <mc:Fallback>
                <p:oleObj name="Equation" r:id="rId2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550" y="1402453"/>
                        <a:ext cx="7747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443487"/>
              </p:ext>
            </p:extLst>
          </p:nvPr>
        </p:nvGraphicFramePr>
        <p:xfrm>
          <a:off x="1828800" y="2562278"/>
          <a:ext cx="5410200" cy="284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028760" imgH="2120760" progId="">
                  <p:embed/>
                </p:oleObj>
              </mc:Choice>
              <mc:Fallback>
                <p:oleObj r:id="rId4" imgW="4028760" imgH="2120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62278"/>
                        <a:ext cx="5410200" cy="2847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03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55956"/>
              </p:ext>
            </p:extLst>
          </p:nvPr>
        </p:nvGraphicFramePr>
        <p:xfrm>
          <a:off x="3900487" y="3011541"/>
          <a:ext cx="2905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03040" progId="Equation.3">
                  <p:embed/>
                </p:oleObj>
              </mc:Choice>
              <mc:Fallback>
                <p:oleObj name="Equation" r:id="rId6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7" y="3011541"/>
                        <a:ext cx="290513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rot="10800000" flipV="1">
            <a:off x="3352800" y="3324278"/>
            <a:ext cx="4572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3803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293881"/>
              </p:ext>
            </p:extLst>
          </p:nvPr>
        </p:nvGraphicFramePr>
        <p:xfrm>
          <a:off x="2071688" y="4010078"/>
          <a:ext cx="29051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010078"/>
                        <a:ext cx="290512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03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676890"/>
              </p:ext>
            </p:extLst>
          </p:nvPr>
        </p:nvGraphicFramePr>
        <p:xfrm>
          <a:off x="2209800" y="4848278"/>
          <a:ext cx="3381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48278"/>
                        <a:ext cx="33813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>
            <a:off x="2409700" y="4243628"/>
            <a:ext cx="5334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2590800" y="4619678"/>
            <a:ext cx="4572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04220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" y="2209800"/>
            <a:ext cx="8847138" cy="45053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chains coming together does not guarantee they have converged</a:t>
            </a:r>
          </a:p>
          <a:p>
            <a:pPr lvl="1"/>
            <a:endParaRPr lang="en-US" dirty="0"/>
          </a:p>
          <a:p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Assessing Convergence: No Guarantees</a:t>
            </a:r>
            <a:endParaRPr lang="en-US" i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54638"/>
          <a:stretch/>
        </p:blipFill>
        <p:spPr bwMode="auto">
          <a:xfrm>
            <a:off x="457200" y="2438400"/>
            <a:ext cx="839222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42625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" y="2209800"/>
            <a:ext cx="8847138" cy="45053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chains come together does not guarantee they have converged</a:t>
            </a:r>
          </a:p>
          <a:p>
            <a:pPr lvl="1"/>
            <a:endParaRPr lang="en-US" dirty="0"/>
          </a:p>
          <a:p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Assessing Convergence: No Guarantees</a:t>
            </a:r>
            <a:endParaRPr lang="en-US" i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54638"/>
          <a:stretch/>
        </p:blipFill>
        <p:spPr bwMode="auto">
          <a:xfrm>
            <a:off x="457200" y="2438400"/>
            <a:ext cx="839222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 rotWithShape="1">
          <a:blip r:embed="rId2" cstate="print"/>
          <a:srcRect r="85759" b="54638"/>
          <a:stretch/>
        </p:blipFill>
        <p:spPr bwMode="auto">
          <a:xfrm>
            <a:off x="2895600" y="2243138"/>
            <a:ext cx="54102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93" y="4275039"/>
            <a:ext cx="1685131" cy="1263848"/>
          </a:xfrm>
          <a:prstGeom prst="rect">
            <a:avLst/>
          </a:prstGeom>
          <a:scene3d>
            <a:camera prst="orthographicFront">
              <a:rot lat="600000" lon="0" rev="204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5214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" y="2209800"/>
            <a:ext cx="8847138" cy="45053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chains coming together does not guarantee they have converged</a:t>
            </a:r>
          </a:p>
          <a:p>
            <a:pPr lvl="1"/>
            <a:endParaRPr lang="en-US" dirty="0"/>
          </a:p>
          <a:p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Assessing Convergence: No Guarantees</a:t>
            </a:r>
            <a:endParaRPr lang="en-US" i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b="54638"/>
          <a:stretch/>
        </p:blipFill>
        <p:spPr bwMode="auto">
          <a:xfrm>
            <a:off x="457200" y="2438400"/>
            <a:ext cx="839222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1244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 running multiple chains far apart and determine when they reach the same “place”</a:t>
            </a:r>
          </a:p>
          <a:p>
            <a:pPr lvl="1"/>
            <a:r>
              <a:rPr lang="en-US" dirty="0"/>
              <a:t>PSRF criterion an approximation to this</a:t>
            </a:r>
          </a:p>
          <a:p>
            <a:pPr lvl="1"/>
            <a:r>
              <a:rPr lang="en-US" dirty="0"/>
              <a:t>Akin to starting ML from different start values and seeing if they reach the same maximum</a:t>
            </a:r>
          </a:p>
          <a:p>
            <a:pPr lvl="1"/>
            <a:r>
              <a:rPr lang="en-US" dirty="0"/>
              <a:t>Here, convergence to a distribution, not a point</a:t>
            </a:r>
          </a:p>
          <a:p>
            <a:r>
              <a:rPr lang="en-US" dirty="0"/>
              <a:t>A chain hasn’t converged until </a:t>
            </a:r>
            <a:r>
              <a:rPr lang="en-US" b="1" i="1" dirty="0"/>
              <a:t>all </a:t>
            </a:r>
            <a:r>
              <a:rPr lang="en-US" dirty="0"/>
              <a:t>parameters converged</a:t>
            </a:r>
          </a:p>
          <a:p>
            <a:pPr lvl="1"/>
            <a:r>
              <a:rPr lang="en-US" dirty="0"/>
              <a:t>Brooks &amp; </a:t>
            </a:r>
            <a:r>
              <a:rPr lang="en-US" dirty="0" err="1"/>
              <a:t>Gelman</a:t>
            </a:r>
            <a:r>
              <a:rPr lang="en-US" dirty="0"/>
              <a:t> multivariate PSRF</a:t>
            </a:r>
          </a:p>
          <a:p>
            <a:pPr lvl="1"/>
            <a:endParaRPr lang="en-US" dirty="0"/>
          </a:p>
          <a:p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Assessing Convergence</a:t>
            </a:r>
            <a:endParaRPr lang="en-US" i="1" dirty="0"/>
          </a:p>
        </p:txBody>
      </p:sp>
      <p:graphicFrame>
        <p:nvGraphicFramePr>
          <p:cNvPr id="1381384" name="Object 8"/>
          <p:cNvGraphicFramePr>
            <a:graphicFrameLocks noChangeAspect="1"/>
          </p:cNvGraphicFramePr>
          <p:nvPr/>
        </p:nvGraphicFramePr>
        <p:xfrm>
          <a:off x="2514600" y="4713789"/>
          <a:ext cx="4495800" cy="199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80000" imgH="1620000" progId="">
                  <p:embed/>
                </p:oleObj>
              </mc:Choice>
              <mc:Fallback>
                <p:oleObj r:id="rId2" imgW="5580000" imgH="162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13789"/>
                        <a:ext cx="4495800" cy="1991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5646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Serial Dependence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73549"/>
      </p:ext>
    </p:extLst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Serial dependence between draws due to the dependent nature of the draws (i.e., the Markov structure)</a:t>
            </a:r>
          </a:p>
          <a:p>
            <a:pPr>
              <a:lnSpc>
                <a:spcPct val="90000"/>
              </a:lnSpc>
            </a:pPr>
            <a:r>
              <a:rPr lang="en-US" i="1" dirty="0"/>
              <a:t>p</a:t>
            </a:r>
            <a:r>
              <a:rPr lang="en-US" dirty="0"/>
              <a:t>(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+1)</a:t>
            </a:r>
            <a:r>
              <a:rPr lang="en-US" dirty="0"/>
              <a:t> |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-1)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-2)</a:t>
            </a:r>
            <a:r>
              <a:rPr lang="en-US" dirty="0"/>
              <a:t> ,…)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+1)</a:t>
            </a:r>
            <a:r>
              <a:rPr lang="en-US" dirty="0"/>
              <a:t> | </a:t>
            </a:r>
            <a:r>
              <a:rPr lang="el-GR" i="1" dirty="0"/>
              <a:t>θ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endParaRPr lang="en-US" i="1" dirty="0"/>
          </a:p>
          <a:p>
            <a:pPr>
              <a:lnSpc>
                <a:spcPct val="90000"/>
              </a:lnSpc>
            </a:pPr>
            <a:endParaRPr lang="en-US" i="1" dirty="0"/>
          </a:p>
          <a:p>
            <a:pPr>
              <a:lnSpc>
                <a:spcPct val="90000"/>
              </a:lnSpc>
            </a:pP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However there is a </a:t>
            </a:r>
            <a:r>
              <a:rPr lang="en-US" b="1" i="1" dirty="0"/>
              <a:t>marginal </a:t>
            </a:r>
            <a:r>
              <a:rPr lang="en-US" dirty="0"/>
              <a:t>dependence across multiple lags</a:t>
            </a:r>
          </a:p>
          <a:p>
            <a:pPr>
              <a:lnSpc>
                <a:spcPct val="90000"/>
              </a:lnSpc>
            </a:pPr>
            <a:r>
              <a:rPr lang="en-US" dirty="0"/>
              <a:t>Can examine the autocorrelation across different lags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Serial Dependence</a:t>
            </a:r>
            <a:endParaRPr lang="en-US" i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4400" y="2952690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(0)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81288" y="29495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(1)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10088" y="29495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(2)</a:t>
            </a:r>
            <a:endParaRPr lang="en-US" sz="2000" b="0" i="1" baseline="-25000" dirty="0">
              <a:latin typeface="+mn-lt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91288" y="2949515"/>
            <a:ext cx="533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0" i="1" dirty="0">
                <a:latin typeface="+mn-lt"/>
              </a:rPr>
              <a:t>θ</a:t>
            </a:r>
            <a:r>
              <a:rPr lang="en-US" sz="2000" b="0" baseline="30000" dirty="0">
                <a:latin typeface="+mn-lt"/>
              </a:rPr>
              <a:t>(3)</a:t>
            </a:r>
            <a:endParaRPr lang="en-US" sz="2000" b="0" i="1" baseline="-25000" dirty="0">
              <a:latin typeface="+mn-lt"/>
            </a:endParaRPr>
          </a:p>
        </p:txBody>
      </p:sp>
      <p:cxnSp>
        <p:nvCxnSpPr>
          <p:cNvPr id="10" name="AutoShape 9"/>
          <p:cNvCxnSpPr>
            <a:cxnSpLocks noChangeShapeType="1"/>
            <a:stCxn id="6" idx="3"/>
            <a:endCxn id="7" idx="1"/>
          </p:cNvCxnSpPr>
          <p:nvPr/>
        </p:nvCxnSpPr>
        <p:spPr bwMode="auto">
          <a:xfrm flipV="1">
            <a:off x="1447800" y="3149570"/>
            <a:ext cx="1233488" cy="31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3214688" y="3149570"/>
            <a:ext cx="12954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1"/>
          <p:cNvCxnSpPr>
            <a:cxnSpLocks noChangeShapeType="1"/>
            <a:stCxn id="8" idx="3"/>
            <a:endCxn id="9" idx="1"/>
          </p:cNvCxnSpPr>
          <p:nvPr/>
        </p:nvCxnSpPr>
        <p:spPr bwMode="auto">
          <a:xfrm>
            <a:off x="5043488" y="3149570"/>
            <a:ext cx="14478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18020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Autocorrelation</a:t>
            </a:r>
            <a:endParaRPr lang="en-US" i="1" dirty="0"/>
          </a:p>
        </p:txBody>
      </p:sp>
      <p:graphicFrame>
        <p:nvGraphicFramePr>
          <p:cNvPr id="1383426" name="Object 2"/>
          <p:cNvGraphicFramePr>
            <a:graphicFrameLocks noChangeAspect="1"/>
          </p:cNvGraphicFramePr>
          <p:nvPr/>
        </p:nvGraphicFramePr>
        <p:xfrm>
          <a:off x="381000" y="2224360"/>
          <a:ext cx="3962400" cy="242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20000" imgH="1260000" progId="">
                  <p:embed/>
                </p:oleObj>
              </mc:Choice>
              <mc:Fallback>
                <p:oleObj r:id="rId2" imgW="2520000" imgH="126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43"/>
                      <a:stretch>
                        <a:fillRect/>
                      </a:stretch>
                    </p:blipFill>
                    <p:spPr bwMode="auto">
                      <a:xfrm>
                        <a:off x="381000" y="2224360"/>
                        <a:ext cx="3962400" cy="242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3428" name="Object 4"/>
          <p:cNvGraphicFramePr>
            <a:graphicFrameLocks noChangeAspect="1"/>
          </p:cNvGraphicFramePr>
          <p:nvPr/>
        </p:nvGraphicFramePr>
        <p:xfrm>
          <a:off x="4648200" y="2224360"/>
          <a:ext cx="3962400" cy="242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520000" imgH="1260000" progId="">
                  <p:embed/>
                </p:oleObj>
              </mc:Choice>
              <mc:Fallback>
                <p:oleObj r:id="rId4" imgW="2520000" imgH="126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43"/>
                      <a:stretch>
                        <a:fillRect/>
                      </a:stretch>
                    </p:blipFill>
                    <p:spPr bwMode="auto">
                      <a:xfrm>
                        <a:off x="4648200" y="2224360"/>
                        <a:ext cx="3962400" cy="242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4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Posterior distribution for </a:t>
            </a:r>
            <a:r>
              <a:rPr lang="en-US" b="1" i="1" dirty="0"/>
              <a:t>unknowns</a:t>
            </a:r>
            <a:r>
              <a:rPr lang="en-US" dirty="0"/>
              <a:t> given </a:t>
            </a:r>
            <a:r>
              <a:rPr lang="en-US" b="1" i="1" dirty="0"/>
              <a:t>knowns</a:t>
            </a:r>
            <a:r>
              <a:rPr lang="en-US" i="1" dirty="0"/>
              <a:t> </a:t>
            </a:r>
            <a:r>
              <a:rPr lang="en-US" dirty="0"/>
              <a:t>is</a:t>
            </a:r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Inference about examinee latent variables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/>
              <a:t>given observables (</a:t>
            </a:r>
            <a:r>
              <a:rPr lang="en-US" b="1" dirty="0"/>
              <a:t>x</a:t>
            </a:r>
            <a:r>
              <a:rPr lang="en-US" dirty="0"/>
              <a:t>)</a:t>
            </a:r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ACED Bayes Net Fragment for </a:t>
            </a:r>
            <a:r>
              <a:rPr lang="en-US" i="1" dirty="0"/>
              <a:t>Common Ratio</a:t>
            </a:r>
            <a:endParaRPr lang="en-US" baseline="-25000" dirty="0"/>
          </a:p>
          <a:p>
            <a:r>
              <a:rPr lang="el-GR" i="1" dirty="0"/>
              <a:t>θ</a:t>
            </a:r>
            <a:r>
              <a:rPr lang="en-US" b="1" i="1" dirty="0"/>
              <a:t> </a:t>
            </a:r>
            <a:r>
              <a:rPr lang="en-US" dirty="0"/>
              <a:t>= </a:t>
            </a:r>
            <a:r>
              <a:rPr lang="en-US" i="1" dirty="0"/>
              <a:t>Common Ratio </a:t>
            </a:r>
            <a:endParaRPr lang="en-US" dirty="0"/>
          </a:p>
          <a:p>
            <a:r>
              <a:rPr lang="en-US" b="1" dirty="0"/>
              <a:t>x</a:t>
            </a:r>
            <a:r>
              <a:rPr lang="en-US" b="1" i="1" dirty="0"/>
              <a:t> </a:t>
            </a:r>
            <a:r>
              <a:rPr lang="en-US" dirty="0"/>
              <a:t>= Observables from tasks that measure </a:t>
            </a:r>
            <a:r>
              <a:rPr lang="en-US" i="1" dirty="0"/>
              <a:t>Common Ratio 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Posterior Distribution</a:t>
            </a:r>
            <a:endParaRPr lang="en-US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37184"/>
              </p:ext>
            </p:extLst>
          </p:nvPr>
        </p:nvGraphicFramePr>
        <p:xfrm>
          <a:off x="838200" y="2301875"/>
          <a:ext cx="7467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67480" imgH="342720" progId="Equation.DSMT4">
                  <p:embed/>
                </p:oleObj>
              </mc:Choice>
              <mc:Fallback>
                <p:oleObj name="Equation" r:id="rId3" imgW="7467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01875"/>
                        <a:ext cx="7467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6727"/>
              </p:ext>
            </p:extLst>
          </p:nvPr>
        </p:nvGraphicFramePr>
        <p:xfrm>
          <a:off x="3175000" y="4022725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960" imgH="342720" progId="Equation.DSMT4">
                  <p:embed/>
                </p:oleObj>
              </mc:Choice>
              <mc:Fallback>
                <p:oleObj name="Equation" r:id="rId5" imgW="2793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022725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2143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 “thin” the chain by dropping certain iterations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iteration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other iteration (1, 3, 5,…)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5</a:t>
            </a:r>
            <a:r>
              <a:rPr lang="en-US" baseline="30000" dirty="0"/>
              <a:t>th</a:t>
            </a:r>
            <a:r>
              <a:rPr lang="en-US" dirty="0"/>
              <a:t> iteration (1, 6, 11,…)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10</a:t>
            </a:r>
            <a:r>
              <a:rPr lang="en-US" baseline="30000" dirty="0"/>
              <a:t>th</a:t>
            </a:r>
            <a:r>
              <a:rPr lang="en-US" dirty="0"/>
              <a:t> iteration (1, 11, 21,…)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100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100</a:t>
            </a:r>
            <a:r>
              <a:rPr lang="en-US" baseline="30000" dirty="0"/>
              <a:t>th</a:t>
            </a:r>
            <a:r>
              <a:rPr lang="en-US" dirty="0"/>
              <a:t> iteration (1, 101, 201,…)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Thinning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8721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Thinning</a:t>
            </a:r>
            <a:endParaRPr lang="en-US" i="1" dirty="0"/>
          </a:p>
        </p:txBody>
      </p:sp>
      <p:graphicFrame>
        <p:nvGraphicFramePr>
          <p:cNvPr id="1384452" name="Object 4"/>
          <p:cNvGraphicFramePr>
            <a:graphicFrameLocks noChangeAspect="1"/>
          </p:cNvGraphicFramePr>
          <p:nvPr/>
        </p:nvGraphicFramePr>
        <p:xfrm>
          <a:off x="644916" y="1909465"/>
          <a:ext cx="324128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20000" imgH="1260000" progId="">
                  <p:embed/>
                </p:oleObj>
              </mc:Choice>
              <mc:Fallback>
                <p:oleObj r:id="rId2" imgW="2520000" imgH="126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43"/>
                      <a:stretch>
                        <a:fillRect/>
                      </a:stretch>
                    </p:blipFill>
                    <p:spPr bwMode="auto">
                      <a:xfrm>
                        <a:off x="644916" y="1909465"/>
                        <a:ext cx="324128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4453" name="Object 5"/>
          <p:cNvGraphicFramePr>
            <a:graphicFrameLocks noChangeAspect="1"/>
          </p:cNvGraphicFramePr>
          <p:nvPr/>
        </p:nvGraphicFramePr>
        <p:xfrm>
          <a:off x="4988316" y="1909465"/>
          <a:ext cx="324128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520000" imgH="1260000" progId="">
                  <p:embed/>
                </p:oleObj>
              </mc:Choice>
              <mc:Fallback>
                <p:oleObj r:id="rId4" imgW="2520000" imgH="126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43"/>
                      <a:stretch>
                        <a:fillRect/>
                      </a:stretch>
                    </p:blipFill>
                    <p:spPr bwMode="auto">
                      <a:xfrm>
                        <a:off x="4988316" y="1909465"/>
                        <a:ext cx="324128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4454" name="Object 6"/>
          <p:cNvGraphicFramePr>
            <a:graphicFrameLocks noChangeAspect="1"/>
          </p:cNvGraphicFramePr>
          <p:nvPr/>
        </p:nvGraphicFramePr>
        <p:xfrm>
          <a:off x="2930916" y="4724400"/>
          <a:ext cx="324128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520000" imgH="1260000" progId="">
                  <p:embed/>
                </p:oleObj>
              </mc:Choice>
              <mc:Fallback>
                <p:oleObj r:id="rId6" imgW="2520000" imgH="126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43"/>
                      <a:stretch>
                        <a:fillRect/>
                      </a:stretch>
                    </p:blipFill>
                    <p:spPr bwMode="auto">
                      <a:xfrm>
                        <a:off x="2930916" y="4724400"/>
                        <a:ext cx="324128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3350" y="1447800"/>
            <a:ext cx="325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Thin =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6750" y="1452265"/>
            <a:ext cx="325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Thin = 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9350" y="4262735"/>
            <a:ext cx="325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Thin = 10</a:t>
            </a:r>
          </a:p>
        </p:txBody>
      </p:sp>
    </p:spTree>
    <p:extLst>
      <p:ext uri="{BB962C8B-B14F-4D97-AF65-F5344CB8AC3E}">
        <p14:creationId xmlns:p14="http://schemas.microsoft.com/office/powerpoint/2010/main" val="17716530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 “thin” the chain by dropping certain iterations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iteration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other iteration (1, 3, 5,…)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5</a:t>
            </a:r>
            <a:r>
              <a:rPr lang="en-US" baseline="30000" dirty="0"/>
              <a:t>th</a:t>
            </a:r>
            <a:r>
              <a:rPr lang="en-US" dirty="0"/>
              <a:t> iteration (1, 6, 11,…)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10</a:t>
            </a:r>
            <a:r>
              <a:rPr lang="en-US" baseline="30000" dirty="0"/>
              <a:t>th</a:t>
            </a:r>
            <a:r>
              <a:rPr lang="en-US" dirty="0"/>
              <a:t> iteration (1, 11, 21,…)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	Thin = 100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keep every 100</a:t>
            </a:r>
            <a:r>
              <a:rPr lang="en-US" baseline="30000" dirty="0"/>
              <a:t>th</a:t>
            </a:r>
            <a:r>
              <a:rPr lang="en-US" dirty="0"/>
              <a:t> iteration (1, 101, 201,…)</a:t>
            </a:r>
          </a:p>
          <a:p>
            <a:pPr>
              <a:lnSpc>
                <a:spcPct val="90000"/>
              </a:lnSpc>
            </a:pPr>
            <a:r>
              <a:rPr lang="en-US" dirty="0"/>
              <a:t>Thinning </a:t>
            </a:r>
            <a:r>
              <a:rPr lang="en-US" b="1" i="1" dirty="0"/>
              <a:t>does not </a:t>
            </a:r>
            <a:r>
              <a:rPr lang="en-US" dirty="0"/>
              <a:t>provide a better portrait of the posterior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loss of information</a:t>
            </a:r>
          </a:p>
          <a:p>
            <a:pPr>
              <a:lnSpc>
                <a:spcPct val="90000"/>
              </a:lnSpc>
            </a:pPr>
            <a:r>
              <a:rPr lang="en-US" dirty="0"/>
              <a:t>May want to keep, and account for time-series dependence </a:t>
            </a:r>
          </a:p>
          <a:p>
            <a:pPr>
              <a:lnSpc>
                <a:spcPct val="90000"/>
              </a:lnSpc>
            </a:pPr>
            <a:r>
              <a:rPr lang="en-US" dirty="0"/>
              <a:t>Useful when data storage, other computations an issue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I want 1000 iterations, rather have 1000 approximately independent iterations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Dependence </a:t>
            </a:r>
            <a:r>
              <a:rPr lang="en-US" b="1" i="1" dirty="0"/>
              <a:t>within </a:t>
            </a:r>
            <a:r>
              <a:rPr lang="en-US" dirty="0"/>
              <a:t>chains, but none </a:t>
            </a:r>
            <a:r>
              <a:rPr lang="en-US" b="1" i="1" dirty="0"/>
              <a:t>between </a:t>
            </a:r>
            <a:r>
              <a:rPr lang="en-US" dirty="0"/>
              <a:t>chains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Thinning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11121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Mixing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74504"/>
      </p:ext>
    </p:extLst>
  </p:cSld>
  <p:clrMapOvr>
    <a:masterClrMapping/>
  </p:clrMapOvr>
  <p:transition spd="slow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don’t want the sampler to get “stuck” in some region of the posterior , or ignore a certain area of the posterior</a:t>
            </a:r>
          </a:p>
          <a:p>
            <a:pPr>
              <a:lnSpc>
                <a:spcPct val="90000"/>
              </a:lnSpc>
            </a:pPr>
            <a:r>
              <a:rPr lang="en-US" dirty="0"/>
              <a:t>Mixing refers to the chain “moving” throughout the support of the distribution in a reasonable way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Mixing</a:t>
            </a:r>
            <a:endParaRPr lang="en-US" i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3586163"/>
            <a:ext cx="2971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143000" y="4024313"/>
            <a:ext cx="2894013" cy="298450"/>
          </a:xfrm>
          <a:custGeom>
            <a:avLst/>
            <a:gdLst/>
            <a:ahLst/>
            <a:cxnLst>
              <a:cxn ang="0">
                <a:pos x="28" y="84"/>
              </a:cxn>
              <a:cxn ang="0">
                <a:pos x="56" y="91"/>
              </a:cxn>
              <a:cxn ang="0">
                <a:pos x="98" y="84"/>
              </a:cxn>
              <a:cxn ang="0">
                <a:pos x="153" y="112"/>
              </a:cxn>
              <a:cxn ang="0">
                <a:pos x="202" y="84"/>
              </a:cxn>
              <a:cxn ang="0">
                <a:pos x="285" y="112"/>
              </a:cxn>
              <a:cxn ang="0">
                <a:pos x="334" y="147"/>
              </a:cxn>
              <a:cxn ang="0">
                <a:pos x="369" y="105"/>
              </a:cxn>
              <a:cxn ang="0">
                <a:pos x="418" y="0"/>
              </a:cxn>
              <a:cxn ang="0">
                <a:pos x="466" y="70"/>
              </a:cxn>
              <a:cxn ang="0">
                <a:pos x="501" y="147"/>
              </a:cxn>
              <a:cxn ang="0">
                <a:pos x="536" y="167"/>
              </a:cxn>
              <a:cxn ang="0">
                <a:pos x="578" y="84"/>
              </a:cxn>
              <a:cxn ang="0">
                <a:pos x="605" y="77"/>
              </a:cxn>
              <a:cxn ang="0">
                <a:pos x="640" y="42"/>
              </a:cxn>
              <a:cxn ang="0">
                <a:pos x="668" y="77"/>
              </a:cxn>
              <a:cxn ang="0">
                <a:pos x="710" y="70"/>
              </a:cxn>
              <a:cxn ang="0">
                <a:pos x="731" y="119"/>
              </a:cxn>
              <a:cxn ang="0">
                <a:pos x="759" y="49"/>
              </a:cxn>
              <a:cxn ang="0">
                <a:pos x="814" y="56"/>
              </a:cxn>
              <a:cxn ang="0">
                <a:pos x="849" y="112"/>
              </a:cxn>
              <a:cxn ang="0">
                <a:pos x="884" y="119"/>
              </a:cxn>
              <a:cxn ang="0">
                <a:pos x="939" y="98"/>
              </a:cxn>
              <a:cxn ang="0">
                <a:pos x="981" y="98"/>
              </a:cxn>
              <a:cxn ang="0">
                <a:pos x="1023" y="56"/>
              </a:cxn>
              <a:cxn ang="0">
                <a:pos x="1086" y="105"/>
              </a:cxn>
              <a:cxn ang="0">
                <a:pos x="1162" y="98"/>
              </a:cxn>
              <a:cxn ang="0">
                <a:pos x="1197" y="112"/>
              </a:cxn>
              <a:cxn ang="0">
                <a:pos x="1232" y="112"/>
              </a:cxn>
              <a:cxn ang="0">
                <a:pos x="1273" y="112"/>
              </a:cxn>
              <a:cxn ang="0">
                <a:pos x="1287" y="133"/>
              </a:cxn>
              <a:cxn ang="0">
                <a:pos x="1315" y="70"/>
              </a:cxn>
              <a:cxn ang="0">
                <a:pos x="1336" y="77"/>
              </a:cxn>
              <a:cxn ang="0">
                <a:pos x="1378" y="35"/>
              </a:cxn>
              <a:cxn ang="0">
                <a:pos x="1413" y="70"/>
              </a:cxn>
              <a:cxn ang="0">
                <a:pos x="1440" y="91"/>
              </a:cxn>
              <a:cxn ang="0">
                <a:pos x="1461" y="70"/>
              </a:cxn>
              <a:cxn ang="0">
                <a:pos x="1503" y="147"/>
              </a:cxn>
              <a:cxn ang="0">
                <a:pos x="1524" y="160"/>
              </a:cxn>
              <a:cxn ang="0">
                <a:pos x="1600" y="77"/>
              </a:cxn>
              <a:cxn ang="0">
                <a:pos x="1663" y="70"/>
              </a:cxn>
              <a:cxn ang="0">
                <a:pos x="1691" y="174"/>
              </a:cxn>
              <a:cxn ang="0">
                <a:pos x="1705" y="174"/>
              </a:cxn>
              <a:cxn ang="0">
                <a:pos x="1753" y="112"/>
              </a:cxn>
              <a:cxn ang="0">
                <a:pos x="1823" y="112"/>
              </a:cxn>
            </a:cxnLst>
            <a:rect l="0" t="0" r="r" b="b"/>
            <a:pathLst>
              <a:path w="1823" h="188">
                <a:moveTo>
                  <a:pt x="0" y="91"/>
                </a:moveTo>
                <a:cubicBezTo>
                  <a:pt x="9" y="89"/>
                  <a:pt x="19" y="88"/>
                  <a:pt x="28" y="84"/>
                </a:cubicBezTo>
                <a:cubicBezTo>
                  <a:pt x="36" y="81"/>
                  <a:pt x="41" y="68"/>
                  <a:pt x="49" y="70"/>
                </a:cubicBezTo>
                <a:cubicBezTo>
                  <a:pt x="56" y="72"/>
                  <a:pt x="51" y="85"/>
                  <a:pt x="56" y="91"/>
                </a:cubicBezTo>
                <a:cubicBezTo>
                  <a:pt x="61" y="98"/>
                  <a:pt x="70" y="100"/>
                  <a:pt x="77" y="105"/>
                </a:cubicBezTo>
                <a:cubicBezTo>
                  <a:pt x="84" y="98"/>
                  <a:pt x="88" y="84"/>
                  <a:pt x="98" y="84"/>
                </a:cubicBezTo>
                <a:cubicBezTo>
                  <a:pt x="111" y="84"/>
                  <a:pt x="122" y="138"/>
                  <a:pt x="125" y="147"/>
                </a:cubicBezTo>
                <a:cubicBezTo>
                  <a:pt x="164" y="121"/>
                  <a:pt x="133" y="148"/>
                  <a:pt x="153" y="112"/>
                </a:cubicBezTo>
                <a:cubicBezTo>
                  <a:pt x="161" y="97"/>
                  <a:pt x="181" y="70"/>
                  <a:pt x="181" y="70"/>
                </a:cubicBezTo>
                <a:cubicBezTo>
                  <a:pt x="188" y="75"/>
                  <a:pt x="194" y="84"/>
                  <a:pt x="202" y="84"/>
                </a:cubicBezTo>
                <a:cubicBezTo>
                  <a:pt x="230" y="84"/>
                  <a:pt x="248" y="27"/>
                  <a:pt x="258" y="7"/>
                </a:cubicBezTo>
                <a:cubicBezTo>
                  <a:pt x="263" y="47"/>
                  <a:pt x="265" y="77"/>
                  <a:pt x="285" y="112"/>
                </a:cubicBezTo>
                <a:cubicBezTo>
                  <a:pt x="294" y="127"/>
                  <a:pt x="313" y="154"/>
                  <a:pt x="313" y="154"/>
                </a:cubicBezTo>
                <a:cubicBezTo>
                  <a:pt x="320" y="152"/>
                  <a:pt x="330" y="153"/>
                  <a:pt x="334" y="147"/>
                </a:cubicBezTo>
                <a:cubicBezTo>
                  <a:pt x="351" y="124"/>
                  <a:pt x="357" y="70"/>
                  <a:pt x="362" y="42"/>
                </a:cubicBezTo>
                <a:cubicBezTo>
                  <a:pt x="364" y="63"/>
                  <a:pt x="356" y="89"/>
                  <a:pt x="369" y="105"/>
                </a:cubicBezTo>
                <a:cubicBezTo>
                  <a:pt x="376" y="114"/>
                  <a:pt x="384" y="87"/>
                  <a:pt x="390" y="77"/>
                </a:cubicBezTo>
                <a:cubicBezTo>
                  <a:pt x="403" y="54"/>
                  <a:pt x="406" y="24"/>
                  <a:pt x="418" y="0"/>
                </a:cubicBezTo>
                <a:cubicBezTo>
                  <a:pt x="424" y="35"/>
                  <a:pt x="427" y="61"/>
                  <a:pt x="445" y="91"/>
                </a:cubicBezTo>
                <a:cubicBezTo>
                  <a:pt x="452" y="84"/>
                  <a:pt x="456" y="68"/>
                  <a:pt x="466" y="70"/>
                </a:cubicBezTo>
                <a:cubicBezTo>
                  <a:pt x="475" y="72"/>
                  <a:pt x="470" y="89"/>
                  <a:pt x="473" y="98"/>
                </a:cubicBezTo>
                <a:cubicBezTo>
                  <a:pt x="481" y="127"/>
                  <a:pt x="479" y="118"/>
                  <a:pt x="501" y="147"/>
                </a:cubicBezTo>
                <a:cubicBezTo>
                  <a:pt x="503" y="152"/>
                  <a:pt x="513" y="188"/>
                  <a:pt x="522" y="188"/>
                </a:cubicBezTo>
                <a:cubicBezTo>
                  <a:pt x="530" y="188"/>
                  <a:pt x="532" y="174"/>
                  <a:pt x="536" y="167"/>
                </a:cubicBezTo>
                <a:cubicBezTo>
                  <a:pt x="542" y="156"/>
                  <a:pt x="545" y="144"/>
                  <a:pt x="550" y="133"/>
                </a:cubicBezTo>
                <a:cubicBezTo>
                  <a:pt x="568" y="45"/>
                  <a:pt x="541" y="136"/>
                  <a:pt x="578" y="84"/>
                </a:cubicBezTo>
                <a:cubicBezTo>
                  <a:pt x="583" y="77"/>
                  <a:pt x="595" y="41"/>
                  <a:pt x="599" y="28"/>
                </a:cubicBezTo>
                <a:cubicBezTo>
                  <a:pt x="601" y="44"/>
                  <a:pt x="595" y="64"/>
                  <a:pt x="605" y="77"/>
                </a:cubicBezTo>
                <a:cubicBezTo>
                  <a:pt x="610" y="84"/>
                  <a:pt x="620" y="69"/>
                  <a:pt x="626" y="63"/>
                </a:cubicBezTo>
                <a:cubicBezTo>
                  <a:pt x="632" y="57"/>
                  <a:pt x="635" y="49"/>
                  <a:pt x="640" y="42"/>
                </a:cubicBezTo>
                <a:cubicBezTo>
                  <a:pt x="642" y="58"/>
                  <a:pt x="637" y="78"/>
                  <a:pt x="647" y="91"/>
                </a:cubicBezTo>
                <a:cubicBezTo>
                  <a:pt x="652" y="98"/>
                  <a:pt x="662" y="83"/>
                  <a:pt x="668" y="77"/>
                </a:cubicBezTo>
                <a:cubicBezTo>
                  <a:pt x="674" y="71"/>
                  <a:pt x="677" y="63"/>
                  <a:pt x="682" y="56"/>
                </a:cubicBezTo>
                <a:cubicBezTo>
                  <a:pt x="693" y="157"/>
                  <a:pt x="688" y="115"/>
                  <a:pt x="710" y="70"/>
                </a:cubicBezTo>
                <a:cubicBezTo>
                  <a:pt x="712" y="93"/>
                  <a:pt x="708" y="118"/>
                  <a:pt x="717" y="140"/>
                </a:cubicBezTo>
                <a:cubicBezTo>
                  <a:pt x="720" y="148"/>
                  <a:pt x="728" y="127"/>
                  <a:pt x="731" y="119"/>
                </a:cubicBezTo>
                <a:cubicBezTo>
                  <a:pt x="737" y="106"/>
                  <a:pt x="738" y="90"/>
                  <a:pt x="745" y="77"/>
                </a:cubicBezTo>
                <a:cubicBezTo>
                  <a:pt x="750" y="68"/>
                  <a:pt x="754" y="58"/>
                  <a:pt x="759" y="49"/>
                </a:cubicBezTo>
                <a:cubicBezTo>
                  <a:pt x="761" y="68"/>
                  <a:pt x="746" y="103"/>
                  <a:pt x="765" y="105"/>
                </a:cubicBezTo>
                <a:cubicBezTo>
                  <a:pt x="788" y="108"/>
                  <a:pt x="814" y="56"/>
                  <a:pt x="814" y="56"/>
                </a:cubicBezTo>
                <a:cubicBezTo>
                  <a:pt x="819" y="44"/>
                  <a:pt x="818" y="13"/>
                  <a:pt x="828" y="21"/>
                </a:cubicBezTo>
                <a:cubicBezTo>
                  <a:pt x="832" y="24"/>
                  <a:pt x="846" y="98"/>
                  <a:pt x="849" y="112"/>
                </a:cubicBezTo>
                <a:cubicBezTo>
                  <a:pt x="866" y="62"/>
                  <a:pt x="865" y="122"/>
                  <a:pt x="870" y="140"/>
                </a:cubicBezTo>
                <a:cubicBezTo>
                  <a:pt x="876" y="127"/>
                  <a:pt x="901" y="51"/>
                  <a:pt x="884" y="119"/>
                </a:cubicBezTo>
                <a:cubicBezTo>
                  <a:pt x="896" y="156"/>
                  <a:pt x="879" y="185"/>
                  <a:pt x="919" y="147"/>
                </a:cubicBezTo>
                <a:cubicBezTo>
                  <a:pt x="926" y="131"/>
                  <a:pt x="929" y="113"/>
                  <a:pt x="939" y="98"/>
                </a:cubicBezTo>
                <a:cubicBezTo>
                  <a:pt x="940" y="97"/>
                  <a:pt x="972" y="60"/>
                  <a:pt x="974" y="56"/>
                </a:cubicBezTo>
                <a:cubicBezTo>
                  <a:pt x="976" y="70"/>
                  <a:pt x="971" y="88"/>
                  <a:pt x="981" y="98"/>
                </a:cubicBezTo>
                <a:cubicBezTo>
                  <a:pt x="987" y="104"/>
                  <a:pt x="996" y="90"/>
                  <a:pt x="1002" y="84"/>
                </a:cubicBezTo>
                <a:cubicBezTo>
                  <a:pt x="1010" y="76"/>
                  <a:pt x="1016" y="65"/>
                  <a:pt x="1023" y="56"/>
                </a:cubicBezTo>
                <a:cubicBezTo>
                  <a:pt x="1032" y="82"/>
                  <a:pt x="1044" y="99"/>
                  <a:pt x="1051" y="126"/>
                </a:cubicBezTo>
                <a:cubicBezTo>
                  <a:pt x="1083" y="78"/>
                  <a:pt x="1074" y="68"/>
                  <a:pt x="1086" y="105"/>
                </a:cubicBezTo>
                <a:cubicBezTo>
                  <a:pt x="1120" y="70"/>
                  <a:pt x="1129" y="95"/>
                  <a:pt x="1155" y="56"/>
                </a:cubicBezTo>
                <a:cubicBezTo>
                  <a:pt x="1157" y="70"/>
                  <a:pt x="1151" y="89"/>
                  <a:pt x="1162" y="98"/>
                </a:cubicBezTo>
                <a:cubicBezTo>
                  <a:pt x="1176" y="108"/>
                  <a:pt x="1189" y="59"/>
                  <a:pt x="1190" y="56"/>
                </a:cubicBezTo>
                <a:cubicBezTo>
                  <a:pt x="1192" y="75"/>
                  <a:pt x="1187" y="96"/>
                  <a:pt x="1197" y="112"/>
                </a:cubicBezTo>
                <a:cubicBezTo>
                  <a:pt x="1201" y="119"/>
                  <a:pt x="1203" y="91"/>
                  <a:pt x="1211" y="91"/>
                </a:cubicBezTo>
                <a:cubicBezTo>
                  <a:pt x="1221" y="91"/>
                  <a:pt x="1225" y="105"/>
                  <a:pt x="1232" y="112"/>
                </a:cubicBezTo>
                <a:cubicBezTo>
                  <a:pt x="1234" y="124"/>
                  <a:pt x="1230" y="140"/>
                  <a:pt x="1239" y="147"/>
                </a:cubicBezTo>
                <a:cubicBezTo>
                  <a:pt x="1248" y="154"/>
                  <a:pt x="1273" y="113"/>
                  <a:pt x="1273" y="112"/>
                </a:cubicBezTo>
                <a:cubicBezTo>
                  <a:pt x="1275" y="128"/>
                  <a:pt x="1271" y="147"/>
                  <a:pt x="1280" y="160"/>
                </a:cubicBezTo>
                <a:cubicBezTo>
                  <a:pt x="1285" y="168"/>
                  <a:pt x="1283" y="142"/>
                  <a:pt x="1287" y="133"/>
                </a:cubicBezTo>
                <a:cubicBezTo>
                  <a:pt x="1290" y="125"/>
                  <a:pt x="1298" y="120"/>
                  <a:pt x="1301" y="112"/>
                </a:cubicBezTo>
                <a:cubicBezTo>
                  <a:pt x="1307" y="99"/>
                  <a:pt x="1315" y="70"/>
                  <a:pt x="1315" y="70"/>
                </a:cubicBezTo>
                <a:cubicBezTo>
                  <a:pt x="1317" y="79"/>
                  <a:pt x="1313" y="95"/>
                  <a:pt x="1322" y="98"/>
                </a:cubicBezTo>
                <a:cubicBezTo>
                  <a:pt x="1330" y="101"/>
                  <a:pt x="1332" y="84"/>
                  <a:pt x="1336" y="77"/>
                </a:cubicBezTo>
                <a:cubicBezTo>
                  <a:pt x="1350" y="53"/>
                  <a:pt x="1349" y="52"/>
                  <a:pt x="1357" y="28"/>
                </a:cubicBezTo>
                <a:cubicBezTo>
                  <a:pt x="1344" y="133"/>
                  <a:pt x="1356" y="68"/>
                  <a:pt x="1378" y="35"/>
                </a:cubicBezTo>
                <a:cubicBezTo>
                  <a:pt x="1380" y="49"/>
                  <a:pt x="1372" y="71"/>
                  <a:pt x="1385" y="77"/>
                </a:cubicBezTo>
                <a:cubicBezTo>
                  <a:pt x="1429" y="99"/>
                  <a:pt x="1391" y="3"/>
                  <a:pt x="1413" y="70"/>
                </a:cubicBezTo>
                <a:cubicBezTo>
                  <a:pt x="1415" y="84"/>
                  <a:pt x="1408" y="103"/>
                  <a:pt x="1419" y="112"/>
                </a:cubicBezTo>
                <a:cubicBezTo>
                  <a:pt x="1427" y="118"/>
                  <a:pt x="1430" y="91"/>
                  <a:pt x="1440" y="91"/>
                </a:cubicBezTo>
                <a:cubicBezTo>
                  <a:pt x="1447" y="91"/>
                  <a:pt x="1428" y="117"/>
                  <a:pt x="1433" y="112"/>
                </a:cubicBezTo>
                <a:cubicBezTo>
                  <a:pt x="1445" y="100"/>
                  <a:pt x="1461" y="70"/>
                  <a:pt x="1461" y="70"/>
                </a:cubicBezTo>
                <a:cubicBezTo>
                  <a:pt x="1472" y="157"/>
                  <a:pt x="1471" y="128"/>
                  <a:pt x="1496" y="77"/>
                </a:cubicBezTo>
                <a:cubicBezTo>
                  <a:pt x="1498" y="100"/>
                  <a:pt x="1494" y="125"/>
                  <a:pt x="1503" y="147"/>
                </a:cubicBezTo>
                <a:cubicBezTo>
                  <a:pt x="1506" y="155"/>
                  <a:pt x="1510" y="122"/>
                  <a:pt x="1517" y="126"/>
                </a:cubicBezTo>
                <a:cubicBezTo>
                  <a:pt x="1527" y="132"/>
                  <a:pt x="1522" y="149"/>
                  <a:pt x="1524" y="160"/>
                </a:cubicBezTo>
                <a:cubicBezTo>
                  <a:pt x="1544" y="103"/>
                  <a:pt x="1552" y="103"/>
                  <a:pt x="1586" y="56"/>
                </a:cubicBezTo>
                <a:cubicBezTo>
                  <a:pt x="1591" y="63"/>
                  <a:pt x="1592" y="75"/>
                  <a:pt x="1600" y="77"/>
                </a:cubicBezTo>
                <a:cubicBezTo>
                  <a:pt x="1661" y="94"/>
                  <a:pt x="1616" y="42"/>
                  <a:pt x="1649" y="91"/>
                </a:cubicBezTo>
                <a:cubicBezTo>
                  <a:pt x="1654" y="84"/>
                  <a:pt x="1659" y="63"/>
                  <a:pt x="1663" y="70"/>
                </a:cubicBezTo>
                <a:cubicBezTo>
                  <a:pt x="1687" y="110"/>
                  <a:pt x="1652" y="152"/>
                  <a:pt x="1684" y="105"/>
                </a:cubicBezTo>
                <a:cubicBezTo>
                  <a:pt x="1686" y="128"/>
                  <a:pt x="1685" y="152"/>
                  <a:pt x="1691" y="174"/>
                </a:cubicBezTo>
                <a:cubicBezTo>
                  <a:pt x="1693" y="181"/>
                  <a:pt x="1691" y="154"/>
                  <a:pt x="1698" y="154"/>
                </a:cubicBezTo>
                <a:cubicBezTo>
                  <a:pt x="1705" y="154"/>
                  <a:pt x="1703" y="167"/>
                  <a:pt x="1705" y="174"/>
                </a:cubicBezTo>
                <a:cubicBezTo>
                  <a:pt x="1728" y="159"/>
                  <a:pt x="1731" y="160"/>
                  <a:pt x="1746" y="133"/>
                </a:cubicBezTo>
                <a:cubicBezTo>
                  <a:pt x="1750" y="127"/>
                  <a:pt x="1748" y="117"/>
                  <a:pt x="1753" y="112"/>
                </a:cubicBezTo>
                <a:cubicBezTo>
                  <a:pt x="1760" y="105"/>
                  <a:pt x="1772" y="103"/>
                  <a:pt x="1781" y="98"/>
                </a:cubicBezTo>
                <a:cubicBezTo>
                  <a:pt x="1796" y="103"/>
                  <a:pt x="1823" y="126"/>
                  <a:pt x="1823" y="11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53000" y="3581400"/>
            <a:ext cx="2971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032375" y="3733800"/>
            <a:ext cx="2878138" cy="798513"/>
          </a:xfrm>
          <a:custGeom>
            <a:avLst/>
            <a:gdLst/>
            <a:ahLst/>
            <a:cxnLst>
              <a:cxn ang="0">
                <a:pos x="0" y="447"/>
              </a:cxn>
              <a:cxn ang="0">
                <a:pos x="49" y="503"/>
              </a:cxn>
              <a:cxn ang="0">
                <a:pos x="119" y="454"/>
              </a:cxn>
              <a:cxn ang="0">
                <a:pos x="140" y="461"/>
              </a:cxn>
              <a:cxn ang="0">
                <a:pos x="160" y="447"/>
              </a:cxn>
              <a:cxn ang="0">
                <a:pos x="244" y="413"/>
              </a:cxn>
              <a:cxn ang="0">
                <a:pos x="265" y="392"/>
              </a:cxn>
              <a:cxn ang="0">
                <a:pos x="286" y="364"/>
              </a:cxn>
              <a:cxn ang="0">
                <a:pos x="307" y="385"/>
              </a:cxn>
              <a:cxn ang="0">
                <a:pos x="334" y="357"/>
              </a:cxn>
              <a:cxn ang="0">
                <a:pos x="362" y="364"/>
              </a:cxn>
              <a:cxn ang="0">
                <a:pos x="383" y="350"/>
              </a:cxn>
              <a:cxn ang="0">
                <a:pos x="439" y="329"/>
              </a:cxn>
              <a:cxn ang="0">
                <a:pos x="501" y="294"/>
              </a:cxn>
              <a:cxn ang="0">
                <a:pos x="592" y="93"/>
              </a:cxn>
              <a:cxn ang="0">
                <a:pos x="633" y="65"/>
              </a:cxn>
              <a:cxn ang="0">
                <a:pos x="647" y="23"/>
              </a:cxn>
              <a:cxn ang="0">
                <a:pos x="654" y="44"/>
              </a:cxn>
              <a:cxn ang="0">
                <a:pos x="675" y="51"/>
              </a:cxn>
              <a:cxn ang="0">
                <a:pos x="696" y="58"/>
              </a:cxn>
              <a:cxn ang="0">
                <a:pos x="738" y="51"/>
              </a:cxn>
              <a:cxn ang="0">
                <a:pos x="766" y="93"/>
              </a:cxn>
              <a:cxn ang="0">
                <a:pos x="780" y="134"/>
              </a:cxn>
              <a:cxn ang="0">
                <a:pos x="800" y="169"/>
              </a:cxn>
              <a:cxn ang="0">
                <a:pos x="821" y="155"/>
              </a:cxn>
              <a:cxn ang="0">
                <a:pos x="870" y="169"/>
              </a:cxn>
              <a:cxn ang="0">
                <a:pos x="933" y="162"/>
              </a:cxn>
              <a:cxn ang="0">
                <a:pos x="974" y="176"/>
              </a:cxn>
              <a:cxn ang="0">
                <a:pos x="995" y="190"/>
              </a:cxn>
              <a:cxn ang="0">
                <a:pos x="1016" y="176"/>
              </a:cxn>
              <a:cxn ang="0">
                <a:pos x="1023" y="204"/>
              </a:cxn>
              <a:cxn ang="0">
                <a:pos x="1079" y="280"/>
              </a:cxn>
              <a:cxn ang="0">
                <a:pos x="1093" y="301"/>
              </a:cxn>
              <a:cxn ang="0">
                <a:pos x="1134" y="315"/>
              </a:cxn>
              <a:cxn ang="0">
                <a:pos x="1232" y="329"/>
              </a:cxn>
              <a:cxn ang="0">
                <a:pos x="1329" y="260"/>
              </a:cxn>
              <a:cxn ang="0">
                <a:pos x="1350" y="239"/>
              </a:cxn>
              <a:cxn ang="0">
                <a:pos x="1371" y="232"/>
              </a:cxn>
              <a:cxn ang="0">
                <a:pos x="1427" y="190"/>
              </a:cxn>
              <a:cxn ang="0">
                <a:pos x="1441" y="190"/>
              </a:cxn>
              <a:cxn ang="0">
                <a:pos x="1461" y="183"/>
              </a:cxn>
              <a:cxn ang="0">
                <a:pos x="1489" y="176"/>
              </a:cxn>
              <a:cxn ang="0">
                <a:pos x="1510" y="169"/>
              </a:cxn>
              <a:cxn ang="0">
                <a:pos x="1538" y="176"/>
              </a:cxn>
              <a:cxn ang="0">
                <a:pos x="1559" y="183"/>
              </a:cxn>
              <a:cxn ang="0">
                <a:pos x="1573" y="204"/>
              </a:cxn>
              <a:cxn ang="0">
                <a:pos x="1601" y="211"/>
              </a:cxn>
              <a:cxn ang="0">
                <a:pos x="1621" y="197"/>
              </a:cxn>
              <a:cxn ang="0">
                <a:pos x="1656" y="267"/>
              </a:cxn>
              <a:cxn ang="0">
                <a:pos x="1677" y="253"/>
              </a:cxn>
              <a:cxn ang="0">
                <a:pos x="1698" y="253"/>
              </a:cxn>
              <a:cxn ang="0">
                <a:pos x="1726" y="273"/>
              </a:cxn>
              <a:cxn ang="0">
                <a:pos x="1747" y="267"/>
              </a:cxn>
              <a:cxn ang="0">
                <a:pos x="1768" y="273"/>
              </a:cxn>
              <a:cxn ang="0">
                <a:pos x="1788" y="267"/>
              </a:cxn>
              <a:cxn ang="0">
                <a:pos x="1809" y="280"/>
              </a:cxn>
              <a:cxn ang="0">
                <a:pos x="1795" y="273"/>
              </a:cxn>
            </a:cxnLst>
            <a:rect l="0" t="0" r="r" b="b"/>
            <a:pathLst>
              <a:path w="1813" h="503">
                <a:moveTo>
                  <a:pt x="0" y="447"/>
                </a:moveTo>
                <a:cubicBezTo>
                  <a:pt x="10" y="477"/>
                  <a:pt x="32" y="477"/>
                  <a:pt x="49" y="503"/>
                </a:cubicBezTo>
                <a:cubicBezTo>
                  <a:pt x="73" y="479"/>
                  <a:pt x="95" y="478"/>
                  <a:pt x="119" y="454"/>
                </a:cubicBezTo>
                <a:cubicBezTo>
                  <a:pt x="126" y="456"/>
                  <a:pt x="133" y="462"/>
                  <a:pt x="140" y="461"/>
                </a:cubicBezTo>
                <a:cubicBezTo>
                  <a:pt x="148" y="460"/>
                  <a:pt x="153" y="450"/>
                  <a:pt x="160" y="447"/>
                </a:cubicBezTo>
                <a:cubicBezTo>
                  <a:pt x="185" y="436"/>
                  <a:pt x="218" y="422"/>
                  <a:pt x="244" y="413"/>
                </a:cubicBezTo>
                <a:cubicBezTo>
                  <a:pt x="251" y="406"/>
                  <a:pt x="259" y="400"/>
                  <a:pt x="265" y="392"/>
                </a:cubicBezTo>
                <a:cubicBezTo>
                  <a:pt x="273" y="383"/>
                  <a:pt x="274" y="366"/>
                  <a:pt x="286" y="364"/>
                </a:cubicBezTo>
                <a:cubicBezTo>
                  <a:pt x="296" y="362"/>
                  <a:pt x="300" y="378"/>
                  <a:pt x="307" y="385"/>
                </a:cubicBezTo>
                <a:cubicBezTo>
                  <a:pt x="325" y="356"/>
                  <a:pt x="319" y="311"/>
                  <a:pt x="334" y="357"/>
                </a:cubicBezTo>
                <a:cubicBezTo>
                  <a:pt x="394" y="317"/>
                  <a:pt x="323" y="354"/>
                  <a:pt x="362" y="364"/>
                </a:cubicBezTo>
                <a:cubicBezTo>
                  <a:pt x="370" y="366"/>
                  <a:pt x="376" y="354"/>
                  <a:pt x="383" y="350"/>
                </a:cubicBezTo>
                <a:cubicBezTo>
                  <a:pt x="411" y="334"/>
                  <a:pt x="408" y="337"/>
                  <a:pt x="439" y="329"/>
                </a:cubicBezTo>
                <a:cubicBezTo>
                  <a:pt x="477" y="354"/>
                  <a:pt x="477" y="326"/>
                  <a:pt x="501" y="294"/>
                </a:cubicBezTo>
                <a:cubicBezTo>
                  <a:pt x="520" y="238"/>
                  <a:pt x="530" y="114"/>
                  <a:pt x="592" y="93"/>
                </a:cubicBezTo>
                <a:cubicBezTo>
                  <a:pt x="606" y="72"/>
                  <a:pt x="619" y="14"/>
                  <a:pt x="633" y="65"/>
                </a:cubicBezTo>
                <a:cubicBezTo>
                  <a:pt x="638" y="51"/>
                  <a:pt x="642" y="9"/>
                  <a:pt x="647" y="23"/>
                </a:cubicBezTo>
                <a:cubicBezTo>
                  <a:pt x="649" y="30"/>
                  <a:pt x="649" y="39"/>
                  <a:pt x="654" y="44"/>
                </a:cubicBezTo>
                <a:cubicBezTo>
                  <a:pt x="659" y="49"/>
                  <a:pt x="668" y="49"/>
                  <a:pt x="675" y="51"/>
                </a:cubicBezTo>
                <a:cubicBezTo>
                  <a:pt x="709" y="0"/>
                  <a:pt x="670" y="47"/>
                  <a:pt x="696" y="58"/>
                </a:cubicBezTo>
                <a:cubicBezTo>
                  <a:pt x="709" y="64"/>
                  <a:pt x="724" y="53"/>
                  <a:pt x="738" y="51"/>
                </a:cubicBezTo>
                <a:cubicBezTo>
                  <a:pt x="769" y="72"/>
                  <a:pt x="754" y="55"/>
                  <a:pt x="766" y="93"/>
                </a:cubicBezTo>
                <a:cubicBezTo>
                  <a:pt x="770" y="107"/>
                  <a:pt x="780" y="134"/>
                  <a:pt x="780" y="134"/>
                </a:cubicBezTo>
                <a:cubicBezTo>
                  <a:pt x="812" y="86"/>
                  <a:pt x="776" y="131"/>
                  <a:pt x="800" y="169"/>
                </a:cubicBezTo>
                <a:cubicBezTo>
                  <a:pt x="805" y="176"/>
                  <a:pt x="814" y="160"/>
                  <a:pt x="821" y="155"/>
                </a:cubicBezTo>
                <a:cubicBezTo>
                  <a:pt x="832" y="187"/>
                  <a:pt x="843" y="187"/>
                  <a:pt x="870" y="169"/>
                </a:cubicBezTo>
                <a:cubicBezTo>
                  <a:pt x="894" y="205"/>
                  <a:pt x="897" y="180"/>
                  <a:pt x="933" y="162"/>
                </a:cubicBezTo>
                <a:cubicBezTo>
                  <a:pt x="947" y="203"/>
                  <a:pt x="928" y="170"/>
                  <a:pt x="974" y="176"/>
                </a:cubicBezTo>
                <a:cubicBezTo>
                  <a:pt x="982" y="177"/>
                  <a:pt x="988" y="185"/>
                  <a:pt x="995" y="190"/>
                </a:cubicBezTo>
                <a:cubicBezTo>
                  <a:pt x="1002" y="185"/>
                  <a:pt x="1008" y="172"/>
                  <a:pt x="1016" y="176"/>
                </a:cubicBezTo>
                <a:cubicBezTo>
                  <a:pt x="1025" y="180"/>
                  <a:pt x="1019" y="195"/>
                  <a:pt x="1023" y="204"/>
                </a:cubicBezTo>
                <a:cubicBezTo>
                  <a:pt x="1035" y="233"/>
                  <a:pt x="1048" y="270"/>
                  <a:pt x="1079" y="280"/>
                </a:cubicBezTo>
                <a:cubicBezTo>
                  <a:pt x="1084" y="287"/>
                  <a:pt x="1086" y="296"/>
                  <a:pt x="1093" y="301"/>
                </a:cubicBezTo>
                <a:cubicBezTo>
                  <a:pt x="1105" y="309"/>
                  <a:pt x="1134" y="315"/>
                  <a:pt x="1134" y="315"/>
                </a:cubicBezTo>
                <a:cubicBezTo>
                  <a:pt x="1168" y="304"/>
                  <a:pt x="1198" y="321"/>
                  <a:pt x="1232" y="329"/>
                </a:cubicBezTo>
                <a:cubicBezTo>
                  <a:pt x="1274" y="321"/>
                  <a:pt x="1304" y="295"/>
                  <a:pt x="1329" y="260"/>
                </a:cubicBezTo>
                <a:cubicBezTo>
                  <a:pt x="1345" y="322"/>
                  <a:pt x="1337" y="255"/>
                  <a:pt x="1350" y="239"/>
                </a:cubicBezTo>
                <a:cubicBezTo>
                  <a:pt x="1355" y="233"/>
                  <a:pt x="1364" y="234"/>
                  <a:pt x="1371" y="232"/>
                </a:cubicBezTo>
                <a:cubicBezTo>
                  <a:pt x="1387" y="208"/>
                  <a:pt x="1399" y="199"/>
                  <a:pt x="1427" y="190"/>
                </a:cubicBezTo>
                <a:cubicBezTo>
                  <a:pt x="1443" y="142"/>
                  <a:pt x="1425" y="182"/>
                  <a:pt x="1441" y="190"/>
                </a:cubicBezTo>
                <a:cubicBezTo>
                  <a:pt x="1447" y="193"/>
                  <a:pt x="1454" y="185"/>
                  <a:pt x="1461" y="183"/>
                </a:cubicBezTo>
                <a:cubicBezTo>
                  <a:pt x="1509" y="118"/>
                  <a:pt x="1464" y="163"/>
                  <a:pt x="1489" y="176"/>
                </a:cubicBezTo>
                <a:cubicBezTo>
                  <a:pt x="1496" y="179"/>
                  <a:pt x="1503" y="171"/>
                  <a:pt x="1510" y="169"/>
                </a:cubicBezTo>
                <a:cubicBezTo>
                  <a:pt x="1523" y="209"/>
                  <a:pt x="1507" y="181"/>
                  <a:pt x="1538" y="176"/>
                </a:cubicBezTo>
                <a:cubicBezTo>
                  <a:pt x="1545" y="175"/>
                  <a:pt x="1552" y="181"/>
                  <a:pt x="1559" y="183"/>
                </a:cubicBezTo>
                <a:cubicBezTo>
                  <a:pt x="1564" y="190"/>
                  <a:pt x="1565" y="202"/>
                  <a:pt x="1573" y="204"/>
                </a:cubicBezTo>
                <a:cubicBezTo>
                  <a:pt x="1609" y="211"/>
                  <a:pt x="1584" y="160"/>
                  <a:pt x="1601" y="211"/>
                </a:cubicBezTo>
                <a:cubicBezTo>
                  <a:pt x="1608" y="206"/>
                  <a:pt x="1613" y="195"/>
                  <a:pt x="1621" y="197"/>
                </a:cubicBezTo>
                <a:cubicBezTo>
                  <a:pt x="1631" y="199"/>
                  <a:pt x="1652" y="256"/>
                  <a:pt x="1656" y="267"/>
                </a:cubicBezTo>
                <a:cubicBezTo>
                  <a:pt x="1663" y="262"/>
                  <a:pt x="1671" y="259"/>
                  <a:pt x="1677" y="253"/>
                </a:cubicBezTo>
                <a:cubicBezTo>
                  <a:pt x="1697" y="233"/>
                  <a:pt x="1686" y="218"/>
                  <a:pt x="1698" y="253"/>
                </a:cubicBezTo>
                <a:cubicBezTo>
                  <a:pt x="1748" y="236"/>
                  <a:pt x="1692" y="247"/>
                  <a:pt x="1726" y="273"/>
                </a:cubicBezTo>
                <a:cubicBezTo>
                  <a:pt x="1732" y="277"/>
                  <a:pt x="1740" y="269"/>
                  <a:pt x="1747" y="267"/>
                </a:cubicBezTo>
                <a:cubicBezTo>
                  <a:pt x="1754" y="269"/>
                  <a:pt x="1761" y="273"/>
                  <a:pt x="1768" y="273"/>
                </a:cubicBezTo>
                <a:cubicBezTo>
                  <a:pt x="1775" y="273"/>
                  <a:pt x="1781" y="266"/>
                  <a:pt x="1788" y="267"/>
                </a:cubicBezTo>
                <a:cubicBezTo>
                  <a:pt x="1796" y="268"/>
                  <a:pt x="1803" y="275"/>
                  <a:pt x="1809" y="280"/>
                </a:cubicBezTo>
                <a:cubicBezTo>
                  <a:pt x="1813" y="283"/>
                  <a:pt x="1800" y="275"/>
                  <a:pt x="1795" y="27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6800" y="4762500"/>
            <a:ext cx="309975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relatively good mixing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29200" y="4738688"/>
            <a:ext cx="29322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>
                <a:latin typeface="Times New Roman" pitchFamily="18" charset="0"/>
              </a:rPr>
              <a:t>relatively poor mixing</a:t>
            </a:r>
            <a:endParaRPr lang="en-US" sz="2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934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Mixing ≠ convergence, but better mixing usually leads to faster convergence</a:t>
            </a:r>
          </a:p>
          <a:p>
            <a:pPr>
              <a:lnSpc>
                <a:spcPct val="90000"/>
              </a:lnSpc>
            </a:pPr>
            <a:r>
              <a:rPr lang="en-US" dirty="0"/>
              <a:t>Mixing ≠ autocorrelation, but better mixing usually goes with lower autocorrelation (and cross-correlations between parameters)</a:t>
            </a:r>
          </a:p>
          <a:p>
            <a:pPr>
              <a:lnSpc>
                <a:spcPct val="90000"/>
              </a:lnSpc>
            </a:pPr>
            <a:r>
              <a:rPr lang="en-US" dirty="0"/>
              <a:t>With better mixing, then for a given number of MCMC iterations, get more information about the posterior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Ideal scenario is independent draws from the posterior</a:t>
            </a:r>
          </a:p>
          <a:p>
            <a:pPr>
              <a:lnSpc>
                <a:spcPct val="90000"/>
              </a:lnSpc>
            </a:pPr>
            <a:r>
              <a:rPr lang="en-US" dirty="0"/>
              <a:t>With worse mixing, need more iterations to (a) achieve convergence and (b) achieve a desired level of precision for the summary statistics of the posterior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Mixing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09324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Chains may mix differently at different times</a:t>
            </a:r>
          </a:p>
          <a:p>
            <a:pPr>
              <a:lnSpc>
                <a:spcPct val="90000"/>
              </a:lnSpc>
            </a:pPr>
            <a:r>
              <a:rPr lang="en-US" dirty="0"/>
              <a:t>Often indicative of an adaptive MCMC algorithm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Mixing</a:t>
            </a:r>
            <a:endParaRPr lang="en-US" i="1" dirty="0"/>
          </a:p>
        </p:txBody>
      </p:sp>
      <p:graphicFrame>
        <p:nvGraphicFramePr>
          <p:cNvPr id="1392643" name="Object 3"/>
          <p:cNvGraphicFramePr>
            <a:graphicFrameLocks noChangeAspect="1"/>
          </p:cNvGraphicFramePr>
          <p:nvPr/>
        </p:nvGraphicFramePr>
        <p:xfrm>
          <a:off x="1828800" y="2971800"/>
          <a:ext cx="6019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80000" imgH="1620000" progId="">
                  <p:embed/>
                </p:oleObj>
              </mc:Choice>
              <mc:Fallback>
                <p:oleObj r:id="rId2" imgW="5580000" imgH="162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6019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9600" y="5715000"/>
            <a:ext cx="3733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relatively poor mixing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81600" y="5867400"/>
            <a:ext cx="29835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relatively good mixing</a:t>
            </a:r>
          </a:p>
        </p:txBody>
      </p: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 rot="5400000" flipH="1" flipV="1">
            <a:off x="2247901" y="4686301"/>
            <a:ext cx="1143001" cy="1066801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rot="5400000" flipH="1" flipV="1">
            <a:off x="5561806" y="5181600"/>
            <a:ext cx="1372394" cy="794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45071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Slow mixing can also be caused by high dependence between parameters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 err="1"/>
              <a:t>multicollinearity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Reparameterizing</a:t>
            </a:r>
            <a:r>
              <a:rPr lang="en-US" dirty="0"/>
              <a:t> the model can improve mixing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centering predictors in regression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Mixing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28160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Stopping the Chain(s)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60685"/>
      </p:ext>
    </p:extLst>
  </p:cSld>
  <p:clrMapOvr>
    <a:masterClrMapping/>
  </p:clrMapOvr>
  <p:transition spd="slow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Discard the iterations prior to convergence as </a:t>
            </a:r>
            <a:r>
              <a:rPr lang="en-US" b="1" i="1" dirty="0"/>
              <a:t>burn-in</a:t>
            </a:r>
          </a:p>
          <a:p>
            <a:pPr>
              <a:lnSpc>
                <a:spcPct val="90000"/>
              </a:lnSpc>
            </a:pPr>
            <a:r>
              <a:rPr lang="en-US" dirty="0"/>
              <a:t>How many more iterations to run?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 many as you want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As many as time provides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Autocorrelaion</a:t>
            </a:r>
            <a:r>
              <a:rPr lang="en-US" dirty="0"/>
              <a:t> complicates things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 may provide the “MC error”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Estimate of the sampling variability of the sample mean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Sample here is the sample of iterations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Accounts for the dependence between iterations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Guideline is to go at least until MC error is less than 5% of the posterior standard deviation</a:t>
            </a:r>
          </a:p>
          <a:p>
            <a:pPr>
              <a:lnSpc>
                <a:spcPct val="90000"/>
              </a:lnSpc>
            </a:pPr>
            <a:r>
              <a:rPr lang="en-US" dirty="0"/>
              <a:t>Effective sample size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Approximation of how many independent samples we have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to Stop The Chain(s)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6769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4272" y="1409700"/>
            <a:ext cx="4017328" cy="4953000"/>
          </a:xfrm>
        </p:spPr>
        <p:txBody>
          <a:bodyPr/>
          <a:lstStyle/>
          <a:p>
            <a:pPr marL="0" indent="0">
              <a:buNone/>
            </a:pPr>
            <a:r>
              <a:rPr lang="el-GR" i="1" dirty="0"/>
              <a:t>θ</a:t>
            </a:r>
            <a:r>
              <a:rPr lang="en-US" b="1" i="1" dirty="0"/>
              <a:t> </a:t>
            </a:r>
            <a:r>
              <a:rPr lang="en-US" dirty="0"/>
              <a:t>= </a:t>
            </a:r>
            <a:r>
              <a:rPr lang="en-US" i="1" dirty="0"/>
              <a:t>Common Ratio 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x</a:t>
            </a:r>
            <a:r>
              <a:rPr lang="en-US" dirty="0" err="1"/>
              <a:t>s</a:t>
            </a:r>
            <a:r>
              <a:rPr lang="en-US" b="1" i="1" dirty="0"/>
              <a:t> </a:t>
            </a:r>
            <a:r>
              <a:rPr lang="en-US" dirty="0"/>
              <a:t>= Observables from tasks that measure </a:t>
            </a:r>
            <a:r>
              <a:rPr lang="en-US" i="1" dirty="0"/>
              <a:t>Common Ratio </a:t>
            </a:r>
            <a:endParaRPr lang="en-US" b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Bayes Net Fragment</a:t>
            </a:r>
            <a:endParaRPr lang="en-US" i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  <a:endParaRPr lang="en-US" sz="2400" dirty="0">
              <a:latin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90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  <a:endParaRPr lang="en-US" sz="2400" dirty="0"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52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  <a:endParaRPr lang="en-US" sz="2400" dirty="0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4147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133600" y="1447800"/>
            <a:ext cx="731520" cy="7315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0" i="1" dirty="0">
                <a:latin typeface="Times New Roman"/>
                <a:cs typeface="Times New Roman"/>
              </a:rPr>
              <a:t>θ</a:t>
            </a:r>
            <a:endParaRPr lang="en-US" sz="2400" b="0" i="1" dirty="0"/>
          </a:p>
        </p:txBody>
      </p:sp>
      <p:cxnSp>
        <p:nvCxnSpPr>
          <p:cNvPr id="15" name="AutoShape 10"/>
          <p:cNvCxnSpPr>
            <a:cxnSpLocks noChangeShapeType="1"/>
            <a:stCxn id="14" idx="4"/>
            <a:endCxn id="10" idx="0"/>
          </p:cNvCxnSpPr>
          <p:nvPr/>
        </p:nvCxnSpPr>
        <p:spPr bwMode="auto">
          <a:xfrm flipH="1">
            <a:off x="2148840" y="2179320"/>
            <a:ext cx="350520" cy="20116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6" name="AutoShape 11"/>
          <p:cNvCxnSpPr>
            <a:cxnSpLocks noChangeShapeType="1"/>
            <a:stCxn id="14" idx="4"/>
          </p:cNvCxnSpPr>
          <p:nvPr/>
        </p:nvCxnSpPr>
        <p:spPr bwMode="auto">
          <a:xfrm>
            <a:off x="2499360" y="2179320"/>
            <a:ext cx="340678" cy="20116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7" name="AutoShape 12"/>
          <p:cNvCxnSpPr>
            <a:cxnSpLocks noChangeShapeType="1"/>
            <a:stCxn id="14" idx="3"/>
            <a:endCxn id="9" idx="0"/>
          </p:cNvCxnSpPr>
          <p:nvPr/>
        </p:nvCxnSpPr>
        <p:spPr bwMode="auto">
          <a:xfrm flipH="1">
            <a:off x="1386840" y="2072191"/>
            <a:ext cx="85388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8" name="AutoShape 13"/>
          <p:cNvCxnSpPr>
            <a:cxnSpLocks noChangeShapeType="1"/>
            <a:stCxn id="14" idx="3"/>
            <a:endCxn id="8" idx="0"/>
          </p:cNvCxnSpPr>
          <p:nvPr/>
        </p:nvCxnSpPr>
        <p:spPr bwMode="auto">
          <a:xfrm flipH="1">
            <a:off x="624840" y="2072191"/>
            <a:ext cx="161588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9" name="AutoShape 14"/>
          <p:cNvCxnSpPr>
            <a:cxnSpLocks noChangeShapeType="1"/>
            <a:stCxn id="14" idx="5"/>
            <a:endCxn id="12" idx="0"/>
          </p:cNvCxnSpPr>
          <p:nvPr/>
        </p:nvCxnSpPr>
        <p:spPr bwMode="auto">
          <a:xfrm>
            <a:off x="2757991" y="2072191"/>
            <a:ext cx="91484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0" name="AutoShape 15"/>
          <p:cNvCxnSpPr>
            <a:cxnSpLocks noChangeShapeType="1"/>
            <a:stCxn id="14" idx="5"/>
            <a:endCxn id="13" idx="0"/>
          </p:cNvCxnSpPr>
          <p:nvPr/>
        </p:nvCxnSpPr>
        <p:spPr bwMode="auto">
          <a:xfrm>
            <a:off x="2757991" y="2072191"/>
            <a:ext cx="170351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989512" y="1953419"/>
            <a:ext cx="11430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FF"/>
                </a:solidFill>
                <a:latin typeface="+mn-lt"/>
              </a:rPr>
              <a:t>p</a:t>
            </a:r>
            <a:r>
              <a:rPr lang="en-US" sz="2400" b="0" dirty="0">
                <a:solidFill>
                  <a:srgbClr val="0000FF"/>
                </a:solidFill>
                <a:latin typeface="+mn-lt"/>
              </a:rPr>
              <a:t>(</a:t>
            </a:r>
            <a:r>
              <a:rPr lang="el-GR" sz="2400" b="0" i="1" dirty="0">
                <a:solidFill>
                  <a:srgbClr val="0000FF"/>
                </a:solidFill>
                <a:latin typeface="+mn-lt"/>
              </a:rPr>
              <a:t>θ</a:t>
            </a:r>
            <a:r>
              <a:rPr lang="en-US" sz="2400" b="0" dirty="0">
                <a:solidFill>
                  <a:srgbClr val="0000FF"/>
                </a:solidFill>
                <a:latin typeface="+mn-lt"/>
              </a:rPr>
              <a:t>)</a:t>
            </a:r>
            <a:endParaRPr lang="en-US" sz="2400" b="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5020353" y="5021905"/>
            <a:ext cx="2929445" cy="8591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892251"/>
              </p:ext>
            </p:extLst>
          </p:nvPr>
        </p:nvGraphicFramePr>
        <p:xfrm>
          <a:off x="5129212" y="5021037"/>
          <a:ext cx="2705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05040" imgH="838080" progId="Equation.DSMT4">
                  <p:embed/>
                </p:oleObj>
              </mc:Choice>
              <mc:Fallback>
                <p:oleObj name="Equation" r:id="rId3" imgW="27050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2" y="5021037"/>
                        <a:ext cx="2705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206217"/>
              </p:ext>
            </p:extLst>
          </p:nvPr>
        </p:nvGraphicFramePr>
        <p:xfrm>
          <a:off x="1099458" y="5448300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960" imgH="342720" progId="Equation.DSMT4">
                  <p:embed/>
                </p:oleObj>
              </mc:Choice>
              <mc:Fallback>
                <p:oleObj name="Equation" r:id="rId5" imgW="2793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458" y="5448300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1867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Steps in MCMC in Practice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96865"/>
      </p:ext>
    </p:extLst>
  </p:cSld>
  <p:clrMapOvr>
    <a:masterClrMapping/>
  </p:clrMapOvr>
  <p:transition spd="slow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MCMC using any of a number of algorithms</a:t>
            </a:r>
          </a:p>
          <a:p>
            <a:pPr lvl="1"/>
            <a:r>
              <a:rPr lang="en-US" dirty="0"/>
              <a:t>Program yourself (have fun </a:t>
            </a:r>
            <a:r>
              <a:rPr lang="en-US" dirty="0">
                <a:sym typeface="Wingdings" pitchFamily="2" charset="2"/>
              </a:rPr>
              <a:t>)</a:t>
            </a:r>
          </a:p>
          <a:p>
            <a:pPr lvl="1"/>
            <a:r>
              <a:rPr lang="en-US" dirty="0">
                <a:sym typeface="Wingdings" pitchFamily="2" charset="2"/>
              </a:rPr>
              <a:t>Use existing software (BUGS, JAGS)</a:t>
            </a:r>
          </a:p>
          <a:p>
            <a:r>
              <a:rPr lang="en-US" dirty="0">
                <a:sym typeface="Wingdings" pitchFamily="2" charset="2"/>
              </a:rPr>
              <a:t>Diagnose convergence</a:t>
            </a:r>
          </a:p>
          <a:p>
            <a:pPr lvl="1"/>
            <a:r>
              <a:rPr lang="en-US" dirty="0">
                <a:sym typeface="Wingdings" pitchFamily="2" charset="2"/>
              </a:rPr>
              <a:t>Monitor trace plots, PSRF criteria</a:t>
            </a:r>
          </a:p>
          <a:p>
            <a:r>
              <a:rPr lang="en-US" dirty="0">
                <a:sym typeface="Wingdings" pitchFamily="2" charset="2"/>
              </a:rPr>
              <a:t>Discard iterations prior to convergence as </a:t>
            </a:r>
            <a:r>
              <a:rPr lang="en-US" b="1" i="1" dirty="0">
                <a:sym typeface="Wingdings" pitchFamily="2" charset="2"/>
              </a:rPr>
              <a:t>burn-in</a:t>
            </a:r>
            <a:endParaRPr lang="en-US" i="1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Software may indicate a minimum number of iterations needed</a:t>
            </a:r>
          </a:p>
          <a:p>
            <a:pPr lvl="1"/>
            <a:r>
              <a:rPr lang="en-US" dirty="0">
                <a:sym typeface="Wingdings" pitchFamily="2" charset="2"/>
              </a:rPr>
              <a:t>A lower bound</a:t>
            </a:r>
          </a:p>
          <a:p>
            <a:endParaRPr lang="en-US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Steps in MCMC (1)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5391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Adapting MCMC </a:t>
            </a:r>
            <a:r>
              <a:rPr lang="en-US" dirty="0">
                <a:sym typeface="Wingdings" pitchFamily="2" charset="2"/>
              </a:rPr>
              <a:t> Automatic Discard</a:t>
            </a:r>
            <a:endParaRPr lang="en-US" i="1" dirty="0"/>
          </a:p>
        </p:txBody>
      </p:sp>
      <p:graphicFrame>
        <p:nvGraphicFramePr>
          <p:cNvPr id="13926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366531"/>
              </p:ext>
            </p:extLst>
          </p:nvPr>
        </p:nvGraphicFramePr>
        <p:xfrm>
          <a:off x="1828800" y="1752600"/>
          <a:ext cx="6019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80000" imgH="1620000" progId="">
                  <p:embed/>
                </p:oleObj>
              </mc:Choice>
              <mc:Fallback>
                <p:oleObj r:id="rId2" imgW="5580000" imgH="162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6019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3733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relatively poor mixing during adaptive phase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181600" y="4648200"/>
            <a:ext cx="3060453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relatively good mixing </a:t>
            </a:r>
          </a:p>
          <a:p>
            <a:r>
              <a:rPr lang="en-US" sz="2400" b="0" dirty="0">
                <a:latin typeface="Times New Roman" pitchFamily="18" charset="0"/>
              </a:rPr>
              <a:t>after adaptive phase</a:t>
            </a:r>
          </a:p>
        </p:txBody>
      </p: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 rot="5400000" flipH="1" flipV="1">
            <a:off x="2247901" y="3467101"/>
            <a:ext cx="1143001" cy="1066801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rot="5400000" flipH="1" flipV="1">
            <a:off x="5561806" y="3962400"/>
            <a:ext cx="1372394" cy="794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793802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Run the chain for a desired number of iterations</a:t>
            </a:r>
          </a:p>
          <a:p>
            <a:pPr lvl="1"/>
            <a:r>
              <a:rPr lang="en-US" dirty="0">
                <a:sym typeface="Wingdings" pitchFamily="2" charset="2"/>
              </a:rPr>
              <a:t>Understanding serial dependence/autocorrelation</a:t>
            </a:r>
          </a:p>
          <a:p>
            <a:pPr lvl="1"/>
            <a:r>
              <a:rPr lang="en-US" dirty="0">
                <a:sym typeface="Wingdings" pitchFamily="2" charset="2"/>
              </a:rPr>
              <a:t>Understanding mixing</a:t>
            </a:r>
          </a:p>
          <a:p>
            <a:r>
              <a:rPr lang="en-US" dirty="0">
                <a:sym typeface="Wingdings" pitchFamily="2" charset="2"/>
              </a:rPr>
              <a:t>Summarize results</a:t>
            </a:r>
          </a:p>
          <a:p>
            <a:pPr lvl="1"/>
            <a:r>
              <a:rPr lang="en-US" dirty="0">
                <a:sym typeface="Wingdings" pitchFamily="2" charset="2"/>
              </a:rPr>
              <a:t>Monte Carlo principle</a:t>
            </a:r>
          </a:p>
          <a:p>
            <a:pPr lvl="1"/>
            <a:r>
              <a:rPr lang="en-US" dirty="0"/>
              <a:t>Densities</a:t>
            </a:r>
          </a:p>
          <a:p>
            <a:pPr lvl="1"/>
            <a:r>
              <a:rPr lang="en-US" dirty="0"/>
              <a:t>Summary statistics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Steps in MCMC (2)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35655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ACED Example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45827"/>
      </p:ext>
    </p:extLst>
  </p:cSld>
  <p:clrMapOvr>
    <a:masterClrMapping/>
  </p:clrMapOvr>
  <p:transition spd="slow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55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3529" y="1791970"/>
            <a:ext cx="2895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0000FF"/>
                </a:solidFill>
                <a:latin typeface="Times New Roman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400" b="0" i="1" dirty="0">
                <a:solidFill>
                  <a:srgbClr val="0000FF"/>
                </a:solidFill>
                <a:latin typeface="Times New Roman"/>
                <a:cs typeface="Times New Roman"/>
              </a:rPr>
              <a:t> ~ </a:t>
            </a:r>
            <a:r>
              <a:rPr lang="en-US" sz="2400" b="0" dirty="0">
                <a:solidFill>
                  <a:srgbClr val="0000FF"/>
                </a:solidFill>
                <a:latin typeface="Times New Roman"/>
                <a:cs typeface="Times New Roman"/>
              </a:rPr>
              <a:t>Categorical(</a:t>
            </a:r>
            <a:r>
              <a:rPr lang="el-GR" sz="2400" dirty="0">
                <a:solidFill>
                  <a:srgbClr val="0000FF"/>
                </a:solidFill>
                <a:latin typeface="Times New Roman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3529" y="248703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00FF"/>
                </a:solidFill>
                <a:latin typeface="Times New Roman"/>
                <a:cs typeface="Times New Roman"/>
              </a:rPr>
              <a:t>λ</a:t>
            </a:r>
            <a:r>
              <a:rPr lang="en-US" sz="2400" b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>
                <a:solidFill>
                  <a:srgbClr val="0000FB"/>
                </a:solidFill>
                <a:latin typeface="Times New Roman"/>
              </a:rPr>
              <a:t>~ </a:t>
            </a:r>
            <a:r>
              <a:rPr lang="en-US" sz="2400" b="0" dirty="0" err="1">
                <a:solidFill>
                  <a:srgbClr val="0000FB"/>
                </a:solidFill>
                <a:latin typeface="Times New Roman"/>
              </a:rPr>
              <a:t>Dirichlet</a:t>
            </a:r>
            <a:r>
              <a:rPr lang="en-US" sz="2400" b="0" dirty="0">
                <a:solidFill>
                  <a:srgbClr val="0000FB"/>
                </a:solidFill>
                <a:latin typeface="Times New Roman"/>
              </a:rPr>
              <a:t>(</a:t>
            </a:r>
            <a:r>
              <a:rPr lang="en-US" sz="2400" b="0" dirty="0">
                <a:solidFill>
                  <a:srgbClr val="0000FB"/>
                </a:solidFill>
                <a:latin typeface="Times New Roman"/>
                <a:cs typeface="Times New Roman"/>
              </a:rPr>
              <a:t>1, 1</a:t>
            </a:r>
            <a:r>
              <a:rPr lang="en-US" sz="2400" b="0" dirty="0">
                <a:solidFill>
                  <a:srgbClr val="0000FB"/>
                </a:solidFill>
                <a:latin typeface="Times New Roman"/>
              </a:rPr>
              <a:t>) 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5138" y="3733800"/>
            <a:ext cx="392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b="0" i="1" dirty="0" err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/>
                <a:cs typeface="Times New Roman"/>
              </a:rPr>
              <a:t>ij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 | </a:t>
            </a:r>
            <a:r>
              <a:rPr lang="el-GR" sz="2400" b="0" i="1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 = </a:t>
            </a:r>
            <a:r>
              <a:rPr lang="en-US" sz="2400" b="0" i="1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) ~ Bernoulli(</a:t>
            </a:r>
            <a:r>
              <a:rPr lang="el-GR" sz="2400" b="0" i="1" dirty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/>
                <a:cs typeface="Times New Roman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5097" y="4453723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5097" y="5030610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21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)  </a:t>
            </a:r>
            <a:r>
              <a:rPr lang="en-US" sz="2400" b="0" i="1" dirty="0">
                <a:solidFill>
                  <a:srgbClr val="FF0000"/>
                </a:solidFill>
                <a:latin typeface="Times New Roman"/>
              </a:rPr>
              <a:t>I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(</a:t>
            </a:r>
            <a:r>
              <a:rPr lang="el-GR" sz="2400" b="0" i="1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&gt; </a:t>
            </a:r>
            <a:r>
              <a:rPr lang="el-GR" sz="2400" b="0" i="1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π</a:t>
            </a:r>
            <a:r>
              <a:rPr lang="en-US" sz="2400" b="0" baseline="-25000" dirty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11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5011" y="5672677"/>
            <a:ext cx="397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~ Beta(</a:t>
            </a:r>
            <a:r>
              <a:rPr lang="en-US"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1, 1</a:t>
            </a:r>
            <a:r>
              <a:rPr lang="en-US" sz="2400" b="0" dirty="0">
                <a:solidFill>
                  <a:srgbClr val="FF0000"/>
                </a:solidFill>
                <a:latin typeface="Times New Roman"/>
              </a:rPr>
              <a:t>) for others obs.</a:t>
            </a:r>
            <a:endParaRPr lang="en-US" sz="240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08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1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7022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632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39422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4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156227" y="453517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5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944897" y="454152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solidFill>
                  <a:srgbClr val="000000"/>
                </a:solidFill>
                <a:latin typeface="Times New Roman"/>
              </a:rPr>
              <a:t>x</a:t>
            </a:r>
            <a:r>
              <a:rPr lang="en-US" sz="2400" b="0" baseline="-25000" dirty="0">
                <a:solidFill>
                  <a:srgbClr val="000000"/>
                </a:solidFill>
                <a:latin typeface="Times New Roman"/>
              </a:rPr>
              <a:t>6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937027" y="1791970"/>
            <a:ext cx="731520" cy="7315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0" i="1" dirty="0">
                <a:solidFill>
                  <a:srgbClr val="000000"/>
                </a:solidFill>
                <a:latin typeface="Times New Roman"/>
                <a:cs typeface="Times New Roman"/>
              </a:rPr>
              <a:t>θ</a:t>
            </a:r>
            <a:endParaRPr lang="en-US" sz="2400" b="0" i="1" dirty="0">
              <a:solidFill>
                <a:srgbClr val="000000"/>
              </a:solidFill>
            </a:endParaRPr>
          </a:p>
        </p:txBody>
      </p:sp>
      <p:cxnSp>
        <p:nvCxnSpPr>
          <p:cNvPr id="24" name="AutoShape 10"/>
          <p:cNvCxnSpPr>
            <a:cxnSpLocks noChangeShapeType="1"/>
            <a:stCxn id="23" idx="4"/>
            <a:endCxn id="19" idx="0"/>
          </p:cNvCxnSpPr>
          <p:nvPr/>
        </p:nvCxnSpPr>
        <p:spPr bwMode="auto">
          <a:xfrm flipH="1">
            <a:off x="1952267" y="2523490"/>
            <a:ext cx="350520" cy="20116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5" name="AutoShape 11"/>
          <p:cNvCxnSpPr>
            <a:cxnSpLocks noChangeShapeType="1"/>
            <a:stCxn id="23" idx="4"/>
          </p:cNvCxnSpPr>
          <p:nvPr/>
        </p:nvCxnSpPr>
        <p:spPr bwMode="auto">
          <a:xfrm>
            <a:off x="2302787" y="2523490"/>
            <a:ext cx="340678" cy="20116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6" name="AutoShape 12"/>
          <p:cNvCxnSpPr>
            <a:cxnSpLocks noChangeShapeType="1"/>
            <a:stCxn id="23" idx="3"/>
            <a:endCxn id="18" idx="0"/>
          </p:cNvCxnSpPr>
          <p:nvPr/>
        </p:nvCxnSpPr>
        <p:spPr bwMode="auto">
          <a:xfrm flipH="1">
            <a:off x="1190267" y="2416361"/>
            <a:ext cx="85388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7" name="AutoShape 13"/>
          <p:cNvCxnSpPr>
            <a:cxnSpLocks noChangeShapeType="1"/>
            <a:stCxn id="23" idx="3"/>
            <a:endCxn id="17" idx="0"/>
          </p:cNvCxnSpPr>
          <p:nvPr/>
        </p:nvCxnSpPr>
        <p:spPr bwMode="auto">
          <a:xfrm flipH="1">
            <a:off x="428267" y="2416361"/>
            <a:ext cx="161588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8" name="AutoShape 14"/>
          <p:cNvCxnSpPr>
            <a:cxnSpLocks noChangeShapeType="1"/>
            <a:stCxn id="23" idx="5"/>
            <a:endCxn id="21" idx="0"/>
          </p:cNvCxnSpPr>
          <p:nvPr/>
        </p:nvCxnSpPr>
        <p:spPr bwMode="auto">
          <a:xfrm>
            <a:off x="2561418" y="2416361"/>
            <a:ext cx="91484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9" name="AutoShape 15"/>
          <p:cNvCxnSpPr>
            <a:cxnSpLocks noChangeShapeType="1"/>
            <a:stCxn id="23" idx="5"/>
            <a:endCxn id="22" idx="0"/>
          </p:cNvCxnSpPr>
          <p:nvPr/>
        </p:nvCxnSpPr>
        <p:spPr bwMode="auto">
          <a:xfrm>
            <a:off x="2561418" y="2416361"/>
            <a:ext cx="170351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216213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ACED Example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/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See ‘ACED </a:t>
            </a:r>
            <a:r>
              <a:rPr lang="en-US" dirty="0" err="1"/>
              <a:t>Analysis.R</a:t>
            </a:r>
            <a:r>
              <a:rPr lang="en-US" dirty="0"/>
              <a:t>’ for Running the analysis in R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1200" dirty="0"/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/>
              <a:t>See Following Slides for Select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83117"/>
      </p:ext>
    </p:extLst>
  </p:cSld>
  <p:clrMapOvr>
    <a:masterClrMapping/>
  </p:clrMapOvr>
  <p:transition spd="slow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57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Assessment (1)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467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980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58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Assessment (2)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312862"/>
            <a:ext cx="72390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667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59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Summary (1)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7010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8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4272" y="1409700"/>
            <a:ext cx="4017328" cy="4953000"/>
          </a:xfrm>
        </p:spPr>
        <p:txBody>
          <a:bodyPr/>
          <a:lstStyle/>
          <a:p>
            <a:pPr marL="0" indent="0">
              <a:buNone/>
            </a:pPr>
            <a:r>
              <a:rPr lang="el-GR" i="1" dirty="0"/>
              <a:t>θ</a:t>
            </a:r>
            <a:r>
              <a:rPr lang="en-US" b="1" i="1" dirty="0"/>
              <a:t> </a:t>
            </a:r>
            <a:r>
              <a:rPr lang="en-US" dirty="0"/>
              <a:t>= </a:t>
            </a:r>
            <a:r>
              <a:rPr lang="en-US" i="1" dirty="0"/>
              <a:t>Common Ratio 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l-GR" i="1" dirty="0">
                <a:solidFill>
                  <a:srgbClr val="0000FF"/>
                </a:solidFill>
                <a:cs typeface="Times New Roman"/>
              </a:rPr>
              <a:t>θ</a:t>
            </a:r>
            <a:r>
              <a:rPr lang="en-US" i="1" dirty="0">
                <a:solidFill>
                  <a:srgbClr val="0000FF"/>
                </a:solidFill>
                <a:cs typeface="Times New Roman"/>
              </a:rPr>
              <a:t> ~ </a:t>
            </a:r>
            <a:r>
              <a:rPr lang="en-US" dirty="0">
                <a:solidFill>
                  <a:srgbClr val="0000FF"/>
                </a:solidFill>
                <a:cs typeface="Times New Roman"/>
              </a:rPr>
              <a:t>Categorical(</a:t>
            </a:r>
            <a:r>
              <a:rPr lang="el-GR" b="1" dirty="0">
                <a:solidFill>
                  <a:srgbClr val="0000FF"/>
                </a:solidFill>
                <a:cs typeface="Times New Roman"/>
              </a:rPr>
              <a:t>λ</a:t>
            </a:r>
            <a:r>
              <a:rPr lang="en-US" dirty="0">
                <a:solidFill>
                  <a:srgbClr val="0000FF"/>
                </a:solidFill>
                <a:cs typeface="Times New Roman"/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2"/>
              </a:solidFill>
              <a:cs typeface="Times New Roman"/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00FB"/>
                </a:solidFill>
                <a:latin typeface="Times New Roman" pitchFamily="18" charset="0"/>
              </a:rPr>
              <a:t>ACED Example</a:t>
            </a:r>
          </a:p>
          <a:p>
            <a:r>
              <a:rPr lang="en-US" dirty="0">
                <a:solidFill>
                  <a:srgbClr val="0000FB"/>
                </a:solidFill>
                <a:latin typeface="Times New Roman" pitchFamily="18" charset="0"/>
              </a:rPr>
              <a:t>2 Levels of </a:t>
            </a:r>
            <a:r>
              <a:rPr lang="en-US" i="1" dirty="0">
                <a:solidFill>
                  <a:srgbClr val="0000FB"/>
                </a:solidFill>
                <a:latin typeface="Times New Roman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solidFill>
                  <a:srgbClr val="0000FB"/>
                </a:solidFill>
                <a:latin typeface="Times New Roman" pitchFamily="18" charset="0"/>
              </a:rPr>
              <a:t> (Low, High)</a:t>
            </a:r>
          </a:p>
          <a:p>
            <a:r>
              <a:rPr lang="el-GR" b="1" dirty="0">
                <a:solidFill>
                  <a:srgbClr val="0000FB"/>
                </a:solidFill>
                <a:cs typeface="Times New Roman"/>
              </a:rPr>
              <a:t>λ</a:t>
            </a:r>
            <a:r>
              <a:rPr lang="en-US" dirty="0">
                <a:solidFill>
                  <a:srgbClr val="0000FB"/>
                </a:solidFill>
                <a:cs typeface="Times New Roman"/>
              </a:rPr>
              <a:t> = (</a:t>
            </a:r>
            <a:r>
              <a:rPr lang="el-GR" i="1" dirty="0">
                <a:solidFill>
                  <a:srgbClr val="0000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aseline="-25000" dirty="0">
                <a:solidFill>
                  <a:srgbClr val="0000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i="1" dirty="0">
                <a:solidFill>
                  <a:srgbClr val="0000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baseline="-25000" dirty="0">
                <a:solidFill>
                  <a:srgbClr val="0000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FB"/>
                </a:solidFill>
                <a:latin typeface="Times New Roman" pitchFamily="18" charset="0"/>
              </a:rPr>
              <a:t>) contains probabilities for Low and High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b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Probability Distribution for the Latent Variable</a:t>
            </a:r>
            <a:endParaRPr lang="en-US" i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  <a:endParaRPr lang="en-US" sz="2400" dirty="0">
              <a:latin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90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  <a:endParaRPr lang="en-US" sz="2400" dirty="0"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52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  <a:endParaRPr lang="en-US" sz="2400" dirty="0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4147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133600" y="1447800"/>
            <a:ext cx="731520" cy="7315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0" i="1" dirty="0">
                <a:latin typeface="Times New Roman"/>
                <a:cs typeface="Times New Roman"/>
              </a:rPr>
              <a:t>θ</a:t>
            </a:r>
            <a:endParaRPr lang="en-US" sz="2400" b="0" i="1" dirty="0"/>
          </a:p>
        </p:txBody>
      </p:sp>
      <p:cxnSp>
        <p:nvCxnSpPr>
          <p:cNvPr id="15" name="AutoShape 10"/>
          <p:cNvCxnSpPr>
            <a:cxnSpLocks noChangeShapeType="1"/>
            <a:stCxn id="14" idx="4"/>
            <a:endCxn id="10" idx="0"/>
          </p:cNvCxnSpPr>
          <p:nvPr/>
        </p:nvCxnSpPr>
        <p:spPr bwMode="auto">
          <a:xfrm flipH="1">
            <a:off x="2148840" y="2179320"/>
            <a:ext cx="350520" cy="20116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6" name="AutoShape 11"/>
          <p:cNvCxnSpPr>
            <a:cxnSpLocks noChangeShapeType="1"/>
            <a:stCxn id="14" idx="4"/>
          </p:cNvCxnSpPr>
          <p:nvPr/>
        </p:nvCxnSpPr>
        <p:spPr bwMode="auto">
          <a:xfrm>
            <a:off x="2499360" y="2179320"/>
            <a:ext cx="340678" cy="20116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7" name="AutoShape 12"/>
          <p:cNvCxnSpPr>
            <a:cxnSpLocks noChangeShapeType="1"/>
            <a:stCxn id="14" idx="3"/>
            <a:endCxn id="9" idx="0"/>
          </p:cNvCxnSpPr>
          <p:nvPr/>
        </p:nvCxnSpPr>
        <p:spPr bwMode="auto">
          <a:xfrm flipH="1">
            <a:off x="1386840" y="2072191"/>
            <a:ext cx="85388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8" name="AutoShape 13"/>
          <p:cNvCxnSpPr>
            <a:cxnSpLocks noChangeShapeType="1"/>
            <a:stCxn id="14" idx="3"/>
            <a:endCxn id="8" idx="0"/>
          </p:cNvCxnSpPr>
          <p:nvPr/>
        </p:nvCxnSpPr>
        <p:spPr bwMode="auto">
          <a:xfrm flipH="1">
            <a:off x="624840" y="2072191"/>
            <a:ext cx="161588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9" name="AutoShape 14"/>
          <p:cNvCxnSpPr>
            <a:cxnSpLocks noChangeShapeType="1"/>
            <a:stCxn id="14" idx="5"/>
            <a:endCxn id="12" idx="0"/>
          </p:cNvCxnSpPr>
          <p:nvPr/>
        </p:nvCxnSpPr>
        <p:spPr bwMode="auto">
          <a:xfrm>
            <a:off x="2757991" y="2072191"/>
            <a:ext cx="91484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0" name="AutoShape 15"/>
          <p:cNvCxnSpPr>
            <a:cxnSpLocks noChangeShapeType="1"/>
            <a:stCxn id="14" idx="5"/>
            <a:endCxn id="13" idx="0"/>
          </p:cNvCxnSpPr>
          <p:nvPr/>
        </p:nvCxnSpPr>
        <p:spPr bwMode="auto">
          <a:xfrm>
            <a:off x="2757991" y="2072191"/>
            <a:ext cx="170351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graphicFrame>
        <p:nvGraphicFramePr>
          <p:cNvPr id="27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414875"/>
              </p:ext>
            </p:extLst>
          </p:nvPr>
        </p:nvGraphicFramePr>
        <p:xfrm>
          <a:off x="2438400" y="5071155"/>
          <a:ext cx="4343400" cy="1575707"/>
        </p:xfrm>
        <a:graphic>
          <a:graphicData uri="http://schemas.openxmlformats.org/drawingml/2006/table">
            <a:tbl>
              <a:tblPr/>
              <a:tblGrid>
                <a:gridCol w="149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(Common Ratio)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0547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60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Summary (2)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295399"/>
            <a:ext cx="727710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419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27F-5507-4CB4-82F0-2BC596E093AF}" type="slidenum">
              <a:rPr lang="en-US">
                <a:solidFill>
                  <a:srgbClr val="000000"/>
                </a:solidFill>
              </a:rPr>
              <a:pPr/>
              <a:t>61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Posterior Summary (3)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04878"/>
              </p:ext>
            </p:extLst>
          </p:nvPr>
        </p:nvGraphicFramePr>
        <p:xfrm>
          <a:off x="609598" y="1295404"/>
          <a:ext cx="8001002" cy="518159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81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1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3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36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029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Mean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Naive 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Time-series 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Median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95% HPD lower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95% HPD Upper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lambda[1]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lambda[2]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pi[1,1]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pi[1,2]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pi[1,3]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pi[2,3]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pi[1,4]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pi[2,4]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pi[1,5]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pi[2,5]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pi[1,6]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pi[2,6]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theta[3]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theta[4]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theta[5]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theta[6]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theta[7]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6814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Summary and Conclusion</a:t>
            </a: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5FAC31-8805-41BC-BF53-E6D3E5584B24}" type="slidenum">
              <a:rPr lang="en-US" smtClean="0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21844"/>
      </p:ext>
    </p:extLst>
  </p:cSld>
  <p:clrMapOvr>
    <a:masterClrMapping/>
  </p:clrMapOvr>
  <p:transition spd="slow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Dependence on initial values is “forgotten” after a sufficiently long run of the chain (</a:t>
            </a:r>
            <a:r>
              <a:rPr lang="en-US" dirty="0" err="1"/>
              <a:t>memoryless</a:t>
            </a:r>
            <a:r>
              <a:rPr lang="en-US" dirty="0"/>
              <a:t>) </a:t>
            </a:r>
          </a:p>
          <a:p>
            <a:r>
              <a:rPr lang="en-US" dirty="0"/>
              <a:t>Convergence to a </a:t>
            </a:r>
            <a:r>
              <a:rPr lang="en-US" b="1" i="1" dirty="0"/>
              <a:t>distribution</a:t>
            </a:r>
          </a:p>
          <a:p>
            <a:pPr lvl="1"/>
            <a:r>
              <a:rPr lang="en-US" dirty="0"/>
              <a:t>Recommend monitoring multiple chains</a:t>
            </a:r>
          </a:p>
          <a:p>
            <a:pPr lvl="1"/>
            <a:r>
              <a:rPr lang="en-US" dirty="0"/>
              <a:t>PSRF as approximation</a:t>
            </a:r>
          </a:p>
          <a:p>
            <a:r>
              <a:rPr lang="en-US" dirty="0"/>
              <a:t>Let the chain “burn-in”</a:t>
            </a:r>
          </a:p>
          <a:p>
            <a:pPr lvl="1"/>
            <a:r>
              <a:rPr lang="en-US" dirty="0"/>
              <a:t>Discard draws prior to convergence</a:t>
            </a:r>
          </a:p>
          <a:p>
            <a:pPr lvl="1"/>
            <a:r>
              <a:rPr lang="en-US" dirty="0"/>
              <a:t>Retain the remaining draws as draws from the posterior</a:t>
            </a:r>
          </a:p>
          <a:p>
            <a:r>
              <a:rPr lang="en-US" dirty="0"/>
              <a:t>Dependence across draws induce autocorrelations </a:t>
            </a:r>
          </a:p>
          <a:p>
            <a:pPr lvl="1"/>
            <a:r>
              <a:rPr lang="en-US" dirty="0"/>
              <a:t>Can thin if desired</a:t>
            </a:r>
          </a:p>
          <a:p>
            <a:r>
              <a:rPr lang="en-US" dirty="0"/>
              <a:t>Dependence across draws within and between parameters can slow mixing</a:t>
            </a:r>
          </a:p>
          <a:p>
            <a:pPr lvl="1"/>
            <a:r>
              <a:rPr lang="en-US" dirty="0" err="1"/>
              <a:t>Reparameterizing</a:t>
            </a:r>
            <a:r>
              <a:rPr lang="en-US" dirty="0"/>
              <a:t> may help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63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98200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64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Wise Words of Caution</a:t>
            </a:r>
            <a:endParaRPr lang="en-US" i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endParaRPr lang="en-US" dirty="0"/>
          </a:p>
          <a:p>
            <a:pPr marL="0" lvl="0" indent="0">
              <a:buNone/>
              <a:defRPr/>
            </a:pPr>
            <a:endParaRPr lang="en-US" dirty="0"/>
          </a:p>
          <a:p>
            <a:pPr marL="0" lv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Beware: MCMC sampling can be dangerous!</a:t>
            </a:r>
          </a:p>
          <a:p>
            <a:pPr>
              <a:buNone/>
            </a:pPr>
            <a:endParaRPr lang="en-US" dirty="0"/>
          </a:p>
          <a:p>
            <a:pPr algn="r">
              <a:buNone/>
            </a:pPr>
            <a:r>
              <a:rPr lang="en-US" dirty="0"/>
              <a:t>-- </a:t>
            </a:r>
            <a:r>
              <a:rPr lang="en-US" dirty="0" err="1"/>
              <a:t>Spiegelhalter</a:t>
            </a:r>
            <a:r>
              <a:rPr lang="en-US" dirty="0"/>
              <a:t>, Thomas, Best, &amp; </a:t>
            </a:r>
            <a:r>
              <a:rPr lang="en-US" dirty="0" err="1"/>
              <a:t>Lunn</a:t>
            </a:r>
            <a:r>
              <a:rPr lang="en-US" dirty="0"/>
              <a:t> (2007)</a:t>
            </a:r>
          </a:p>
          <a:p>
            <a:pPr algn="r">
              <a:buNone/>
            </a:pPr>
            <a:r>
              <a:rPr lang="en-US" dirty="0"/>
              <a:t>(</a:t>
            </a:r>
            <a:r>
              <a:rPr lang="en-US" dirty="0" err="1"/>
              <a:t>WinBUGS</a:t>
            </a:r>
            <a:r>
              <a:rPr lang="en-US" dirty="0"/>
              <a:t> User Manual)</a:t>
            </a:r>
          </a:p>
          <a:p>
            <a:pPr algn="r">
              <a:buNone/>
            </a:pPr>
            <a:endParaRPr lang="en-US" dirty="0"/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  <a:p>
            <a:pPr marL="0" lvl="1" indent="0">
              <a:buNone/>
            </a:pPr>
            <a:endParaRPr lang="en-US" sz="1200" dirty="0">
              <a:hlinkClick r:id="" action="ppaction://noaction"/>
            </a:endParaRPr>
          </a:p>
        </p:txBody>
      </p:sp>
    </p:spTree>
    <p:extLst>
      <p:ext uri="{BB962C8B-B14F-4D97-AF65-F5344CB8AC3E}">
        <p14:creationId xmlns:p14="http://schemas.microsoft.com/office/powerpoint/2010/main" val="301703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4272" y="1409700"/>
            <a:ext cx="4017328" cy="4953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x</a:t>
            </a:r>
            <a:r>
              <a:rPr lang="en-US" dirty="0" err="1"/>
              <a:t>s</a:t>
            </a:r>
            <a:r>
              <a:rPr lang="en-US" b="1" i="1" dirty="0"/>
              <a:t> </a:t>
            </a:r>
            <a:r>
              <a:rPr lang="en-US" dirty="0"/>
              <a:t>= Observables from tasks that measure </a:t>
            </a:r>
            <a:r>
              <a:rPr lang="en-US" i="1" dirty="0"/>
              <a:t>Common Ratio 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Times New Roman"/>
              </a:rPr>
              <a:t>(</a:t>
            </a:r>
            <a:r>
              <a:rPr lang="en-US" i="1" dirty="0" err="1">
                <a:solidFill>
                  <a:srgbClr val="FF0000"/>
                </a:solidFill>
                <a:cs typeface="Times New Roman"/>
              </a:rPr>
              <a:t>x</a:t>
            </a:r>
            <a:r>
              <a:rPr lang="en-US" i="1" baseline="-25000" dirty="0" err="1">
                <a:solidFill>
                  <a:srgbClr val="FF0000"/>
                </a:solidFill>
                <a:cs typeface="Times New Roman"/>
              </a:rPr>
              <a:t>j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 | </a:t>
            </a:r>
            <a:r>
              <a:rPr lang="el-GR" i="1" dirty="0">
                <a:solidFill>
                  <a:srgbClr val="FF0000"/>
                </a:solidFill>
                <a:cs typeface="Times New Roman"/>
              </a:rPr>
              <a:t>θ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 = </a:t>
            </a:r>
            <a:r>
              <a:rPr lang="en-US" i="1" dirty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) ~ Bernoulli(</a:t>
            </a:r>
            <a:r>
              <a:rPr lang="el-GR" i="1" dirty="0">
                <a:solidFill>
                  <a:srgbClr val="FF0000"/>
                </a:solidFill>
                <a:cs typeface="Times New Roman"/>
              </a:rPr>
              <a:t>π</a:t>
            </a:r>
            <a:r>
              <a:rPr lang="en-US" i="1" baseline="-25000" dirty="0" err="1">
                <a:solidFill>
                  <a:srgbClr val="FF0000"/>
                </a:solidFill>
                <a:cs typeface="Times New Roman"/>
              </a:rPr>
              <a:t>cj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Tx/>
              <a:buNone/>
            </a:pP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ACED Example</a:t>
            </a:r>
          </a:p>
          <a:p>
            <a:r>
              <a:rPr lang="el-GR" i="1" dirty="0">
                <a:solidFill>
                  <a:srgbClr val="FF0000"/>
                </a:solidFill>
                <a:cs typeface="Times New Roman"/>
              </a:rPr>
              <a:t>π</a:t>
            </a:r>
            <a:r>
              <a:rPr lang="en-US" i="1" baseline="-25000" dirty="0" err="1">
                <a:solidFill>
                  <a:srgbClr val="FF0000"/>
                </a:solidFill>
                <a:cs typeface="Times New Roman"/>
              </a:rPr>
              <a:t>cj</a:t>
            </a:r>
            <a:r>
              <a:rPr lang="en-US" i="1" baseline="-25000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is the probability of correct response on task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j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given </a:t>
            </a:r>
            <a:r>
              <a:rPr lang="el-GR" i="1" dirty="0">
                <a:solidFill>
                  <a:srgbClr val="FF0000"/>
                </a:solidFill>
                <a:cs typeface="Times New Roman"/>
              </a:rPr>
              <a:t>θ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 = </a:t>
            </a:r>
            <a:r>
              <a:rPr lang="en-US" i="1" dirty="0">
                <a:solidFill>
                  <a:srgbClr val="FF0000"/>
                </a:solidFill>
                <a:cs typeface="Times New Roman"/>
              </a:rPr>
              <a:t>c</a:t>
            </a:r>
            <a:endParaRPr lang="en-US" b="1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Probability Distribution for the Observables</a:t>
            </a:r>
            <a:endParaRPr lang="en-US" i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28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  <a:endParaRPr lang="en-US" sz="2400" dirty="0">
              <a:latin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9080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  <a:endParaRPr lang="en-US" sz="2400" dirty="0"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52800" y="419100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  <a:endParaRPr lang="en-US" sz="2400" dirty="0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141470" y="4197350"/>
            <a:ext cx="640080" cy="64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 i="1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133600" y="1447800"/>
            <a:ext cx="731520" cy="7315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0" i="1" dirty="0">
                <a:latin typeface="Times New Roman"/>
                <a:cs typeface="Times New Roman"/>
              </a:rPr>
              <a:t>θ</a:t>
            </a:r>
            <a:endParaRPr lang="en-US" sz="2400" b="0" i="1" dirty="0"/>
          </a:p>
        </p:txBody>
      </p:sp>
      <p:cxnSp>
        <p:nvCxnSpPr>
          <p:cNvPr id="15" name="AutoShape 10"/>
          <p:cNvCxnSpPr>
            <a:cxnSpLocks noChangeShapeType="1"/>
            <a:stCxn id="14" idx="4"/>
            <a:endCxn id="10" idx="0"/>
          </p:cNvCxnSpPr>
          <p:nvPr/>
        </p:nvCxnSpPr>
        <p:spPr bwMode="auto">
          <a:xfrm flipH="1">
            <a:off x="2148840" y="2179320"/>
            <a:ext cx="350520" cy="20116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6" name="AutoShape 11"/>
          <p:cNvCxnSpPr>
            <a:cxnSpLocks noChangeShapeType="1"/>
            <a:stCxn id="14" idx="4"/>
          </p:cNvCxnSpPr>
          <p:nvPr/>
        </p:nvCxnSpPr>
        <p:spPr bwMode="auto">
          <a:xfrm>
            <a:off x="2499360" y="2179320"/>
            <a:ext cx="340678" cy="20116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7" name="AutoShape 12"/>
          <p:cNvCxnSpPr>
            <a:cxnSpLocks noChangeShapeType="1"/>
            <a:stCxn id="14" idx="3"/>
            <a:endCxn id="9" idx="0"/>
          </p:cNvCxnSpPr>
          <p:nvPr/>
        </p:nvCxnSpPr>
        <p:spPr bwMode="auto">
          <a:xfrm flipH="1">
            <a:off x="1386840" y="2072191"/>
            <a:ext cx="85388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8" name="AutoShape 13"/>
          <p:cNvCxnSpPr>
            <a:cxnSpLocks noChangeShapeType="1"/>
            <a:stCxn id="14" idx="3"/>
            <a:endCxn id="8" idx="0"/>
          </p:cNvCxnSpPr>
          <p:nvPr/>
        </p:nvCxnSpPr>
        <p:spPr bwMode="auto">
          <a:xfrm flipH="1">
            <a:off x="624840" y="2072191"/>
            <a:ext cx="161588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19" name="AutoShape 14"/>
          <p:cNvCxnSpPr>
            <a:cxnSpLocks noChangeShapeType="1"/>
            <a:stCxn id="14" idx="5"/>
            <a:endCxn id="12" idx="0"/>
          </p:cNvCxnSpPr>
          <p:nvPr/>
        </p:nvCxnSpPr>
        <p:spPr bwMode="auto">
          <a:xfrm>
            <a:off x="2757991" y="2072191"/>
            <a:ext cx="914849" cy="21188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cxnSp>
        <p:nvCxnSpPr>
          <p:cNvPr id="20" name="AutoShape 15"/>
          <p:cNvCxnSpPr>
            <a:cxnSpLocks noChangeShapeType="1"/>
            <a:stCxn id="14" idx="5"/>
            <a:endCxn id="13" idx="0"/>
          </p:cNvCxnSpPr>
          <p:nvPr/>
        </p:nvCxnSpPr>
        <p:spPr bwMode="auto">
          <a:xfrm>
            <a:off x="2757991" y="2072191"/>
            <a:ext cx="1703519" cy="212515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</p:cxnSp>
      <p:graphicFrame>
        <p:nvGraphicFramePr>
          <p:cNvPr id="2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603657"/>
              </p:ext>
            </p:extLst>
          </p:nvPr>
        </p:nvGraphicFramePr>
        <p:xfrm>
          <a:off x="2228850" y="4951730"/>
          <a:ext cx="5105400" cy="1828800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11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Bayesian Inference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245422"/>
              </p:ext>
            </p:extLst>
          </p:nvPr>
        </p:nvGraphicFramePr>
        <p:xfrm>
          <a:off x="609600" y="2089603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342720" progId="Equation.DSMT4">
                  <p:embed/>
                </p:oleObj>
              </mc:Choice>
              <mc:Fallback>
                <p:oleObj name="Equation" r:id="rId3" imgW="2793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89603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747005"/>
              </p:ext>
            </p:extLst>
          </p:nvPr>
        </p:nvGraphicFramePr>
        <p:xfrm>
          <a:off x="4572000" y="1371600"/>
          <a:ext cx="4343400" cy="1575707"/>
        </p:xfrm>
        <a:graphic>
          <a:graphicData uri="http://schemas.openxmlformats.org/drawingml/2006/table">
            <a:tbl>
              <a:tblPr/>
              <a:tblGrid>
                <a:gridCol w="149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</a:rPr>
                        <a:t>(Common Ratio)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US" sz="2400" baseline="-25000" dirty="0">
                          <a:solidFill>
                            <a:srgbClr val="0000F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00FB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547942"/>
              </p:ext>
            </p:extLst>
          </p:nvPr>
        </p:nvGraphicFramePr>
        <p:xfrm>
          <a:off x="3797300" y="3619500"/>
          <a:ext cx="5105400" cy="1828800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2667000" y="2506089"/>
            <a:ext cx="1130300" cy="867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03600" y="2089603"/>
            <a:ext cx="1016000" cy="6985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3720075"/>
            <a:ext cx="2946400" cy="172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/>
              <a:t>If the </a:t>
            </a:r>
            <a:r>
              <a:rPr lang="en-US" b="0" i="1" kern="0" dirty="0" err="1"/>
              <a:t>λ</a:t>
            </a:r>
            <a:r>
              <a:rPr lang="en-US" b="0" kern="0" dirty="0" err="1"/>
              <a:t>s</a:t>
            </a:r>
            <a:r>
              <a:rPr lang="en-US" b="0" kern="0" dirty="0"/>
              <a:t> and </a:t>
            </a:r>
            <a:r>
              <a:rPr lang="el-GR" b="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are unknown, they become subject to posterior inference too</a:t>
            </a:r>
            <a:endParaRPr lang="en-US" b="0" i="1" kern="0" dirty="0"/>
          </a:p>
          <a:p>
            <a:endParaRPr lang="en-US" b="1" kern="0" dirty="0"/>
          </a:p>
          <a:p>
            <a:endParaRPr lang="en-US" b="1" kern="0" dirty="0"/>
          </a:p>
          <a:p>
            <a:pPr marL="0" indent="0">
              <a:buFontTx/>
              <a:buNone/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29484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DA904-E0AF-4891-A214-CDFCEFE8C4D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Bayesian Inference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245422"/>
              </p:ext>
            </p:extLst>
          </p:nvPr>
        </p:nvGraphicFramePr>
        <p:xfrm>
          <a:off x="609600" y="2089603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342720" progId="Equation.DSMT4">
                  <p:embed/>
                </p:oleObj>
              </mc:Choice>
              <mc:Fallback>
                <p:oleObj name="Equation" r:id="rId3" imgW="2793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89603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961639"/>
              </p:ext>
            </p:extLst>
          </p:nvPr>
        </p:nvGraphicFramePr>
        <p:xfrm>
          <a:off x="3797300" y="1295400"/>
          <a:ext cx="5105400" cy="1828800"/>
        </p:xfrm>
        <a:graphic>
          <a:graphicData uri="http://schemas.openxmlformats.org/drawingml/2006/table">
            <a:tbl>
              <a:tblPr/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θ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1 – </a:t>
                      </a: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i="1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π</a:t>
                      </a:r>
                      <a:r>
                        <a:rPr lang="en-US" sz="2400" b="0" i="0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2</a:t>
                      </a:r>
                      <a:r>
                        <a:rPr lang="en-US" sz="2400" b="0" i="1" baseline="-25000" dirty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2667000" y="1676400"/>
            <a:ext cx="990600" cy="4132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3352800"/>
            <a:ext cx="815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b="0" dirty="0"/>
              <a:t>A convenient choice for prior distribution is the beta distribution</a:t>
            </a:r>
          </a:p>
          <a:p>
            <a:pPr marL="0" indent="0" eaLnBrk="1" hangingPunct="1">
              <a:buNone/>
            </a:pPr>
            <a:endParaRPr lang="en-US" b="0" i="1" dirty="0"/>
          </a:p>
          <a:p>
            <a:pPr marL="0" indent="0" eaLnBrk="1" hangingPunct="1">
              <a:buNone/>
            </a:pPr>
            <a:endParaRPr lang="en-US" b="0" i="1" dirty="0"/>
          </a:p>
          <a:p>
            <a:pPr marL="0" indent="0">
              <a:buNone/>
            </a:pPr>
            <a:r>
              <a:rPr lang="en-US" b="0" dirty="0"/>
              <a:t>ACED Example: </a:t>
            </a:r>
            <a:r>
              <a:rPr lang="el-GR" b="0" i="1" dirty="0">
                <a:cs typeface="Times New Roman"/>
              </a:rPr>
              <a:t>π</a:t>
            </a:r>
            <a:r>
              <a:rPr lang="en-US" b="0" baseline="-25000" dirty="0">
                <a:cs typeface="Times New Roman"/>
              </a:rPr>
              <a:t>1</a:t>
            </a:r>
            <a:r>
              <a:rPr lang="en-US" b="0" i="1" baseline="-25000" dirty="0">
                <a:cs typeface="Times New Roman"/>
              </a:rPr>
              <a:t>j</a:t>
            </a:r>
            <a:r>
              <a:rPr lang="en-US" b="0" dirty="0">
                <a:cs typeface="Times New Roman"/>
              </a:rPr>
              <a:t> ~ </a:t>
            </a:r>
            <a:r>
              <a:rPr lang="en-US" b="0" dirty="0"/>
              <a:t>Beta(1, 1) 	</a:t>
            </a:r>
            <a:r>
              <a:rPr lang="el-GR" b="0" i="1" dirty="0">
                <a:cs typeface="Times New Roman"/>
              </a:rPr>
              <a:t>π</a:t>
            </a:r>
            <a:r>
              <a:rPr lang="en-US" b="0" baseline="-25000" dirty="0">
                <a:cs typeface="Times New Roman"/>
              </a:rPr>
              <a:t>2</a:t>
            </a:r>
            <a:r>
              <a:rPr lang="en-US" b="0" i="1" baseline="-25000" dirty="0">
                <a:cs typeface="Times New Roman"/>
              </a:rPr>
              <a:t>j</a:t>
            </a:r>
            <a:r>
              <a:rPr lang="en-US" b="0" dirty="0">
                <a:cs typeface="Times New Roman"/>
              </a:rPr>
              <a:t> ~ </a:t>
            </a:r>
            <a:r>
              <a:rPr lang="en-US" b="0" dirty="0"/>
              <a:t>Beta(1, 1)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For first task, constrain (</a:t>
            </a:r>
            <a:r>
              <a:rPr lang="el-GR" b="0" i="1" dirty="0">
                <a:cs typeface="Times New Roman" pitchFamily="18" charset="0"/>
              </a:rPr>
              <a:t>π</a:t>
            </a:r>
            <a:r>
              <a:rPr lang="en-US" b="0" baseline="-25000" dirty="0">
                <a:cs typeface="Times New Roman" pitchFamily="18" charset="0"/>
              </a:rPr>
              <a:t>21 </a:t>
            </a:r>
            <a:r>
              <a:rPr lang="en-US" b="0" dirty="0"/>
              <a:t>&gt; </a:t>
            </a:r>
            <a:r>
              <a:rPr lang="el-GR" b="0" i="1" dirty="0">
                <a:cs typeface="Times New Roman" pitchFamily="18" charset="0"/>
              </a:rPr>
              <a:t>π</a:t>
            </a:r>
            <a:r>
              <a:rPr lang="en-US" b="0" baseline="-25000" dirty="0">
                <a:cs typeface="Times New Roman" pitchFamily="18" charset="0"/>
              </a:rPr>
              <a:t>11</a:t>
            </a:r>
            <a:r>
              <a:rPr lang="en-US" b="0" dirty="0"/>
              <a:t>) to resolve indeterminacy in the latent variable and avoid label switching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739465"/>
              </p:ext>
            </p:extLst>
          </p:nvPr>
        </p:nvGraphicFramePr>
        <p:xfrm>
          <a:off x="3416300" y="4000500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000500"/>
                        <a:ext cx="2374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170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26598</TotalTime>
  <Words>3222</Words>
  <Application>Microsoft Office PowerPoint</Application>
  <PresentationFormat>On-screen Show (4:3)</PresentationFormat>
  <Paragraphs>845</Paragraphs>
  <Slides>64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</vt:lpstr>
      <vt:lpstr>Calibri</vt:lpstr>
      <vt:lpstr>Tahoma</vt:lpstr>
      <vt:lpstr>Times New Roman</vt:lpstr>
      <vt:lpstr>Default Design</vt:lpstr>
      <vt:lpstr>1_Default Design</vt:lpstr>
      <vt:lpstr>2_Default Design</vt:lpstr>
      <vt:lpstr>4_Default Design</vt:lpstr>
      <vt:lpstr>Equation</vt:lpstr>
      <vt:lpstr>PowerPoint Presentation</vt:lpstr>
      <vt:lpstr>PowerPoint Presentation</vt:lpstr>
      <vt:lpstr>PowerPoint Presentation</vt:lpstr>
      <vt:lpstr>Posterior Distribution</vt:lpstr>
      <vt:lpstr>Bayes Net Fragment</vt:lpstr>
      <vt:lpstr>Probability Distribution for the Latent Variable</vt:lpstr>
      <vt:lpstr>Probability Distribution for the Observables</vt:lpstr>
      <vt:lpstr>Bayesian Inference</vt:lpstr>
      <vt:lpstr>Bayesian Inference</vt:lpstr>
      <vt:lpstr>Bayesian Inference</vt:lpstr>
      <vt:lpstr>Model Summary</vt:lpstr>
      <vt:lpstr>PowerPoint Presentation</vt:lpstr>
      <vt:lpstr>JAGS Code</vt:lpstr>
      <vt:lpstr>JAGS Code</vt:lpstr>
      <vt:lpstr>JAGS Code</vt:lpstr>
      <vt:lpstr>PowerPoint Presentation</vt:lpstr>
      <vt:lpstr>Estimation in Bayesian Modeling</vt:lpstr>
      <vt:lpstr>What’s In a Name?</vt:lpstr>
      <vt:lpstr>What’s In a Name?</vt:lpstr>
      <vt:lpstr>The Markov Property</vt:lpstr>
      <vt:lpstr>Visualizing the Chain: Trace Plot</vt:lpstr>
      <vt:lpstr>Markov Chain Monte Carlo</vt:lpstr>
      <vt:lpstr>PowerPoint Presentation</vt:lpstr>
      <vt:lpstr>Diagnosing Convergence</vt:lpstr>
      <vt:lpstr>Diagnosing Convergence</vt:lpstr>
      <vt:lpstr>Gelman &amp; Rubin’s (1992)  Potential Scale Reduction Factor (PSRF)</vt:lpstr>
      <vt:lpstr>Gelman &amp; Rubin’s (1992)  Potential Scale Reduction Factor (PSRF)</vt:lpstr>
      <vt:lpstr>Gelman &amp; Rubin’s (1992)  Potential Scale Reduction Factor (PSRF)</vt:lpstr>
      <vt:lpstr>Potential Scale Reduction Factor (PSRF)</vt:lpstr>
      <vt:lpstr>Potential Scale Reduction Factor (PSRF)</vt:lpstr>
      <vt:lpstr>Potential Scale Reduction Factor (PSRF)</vt:lpstr>
      <vt:lpstr>Potential Scale Reduction Factor (PSRF)</vt:lpstr>
      <vt:lpstr>Assessing Convergence: No Guarantees</vt:lpstr>
      <vt:lpstr>Assessing Convergence: No Guarantees</vt:lpstr>
      <vt:lpstr>Assessing Convergence: No Guarantees</vt:lpstr>
      <vt:lpstr>Assessing Convergence</vt:lpstr>
      <vt:lpstr>PowerPoint Presentation</vt:lpstr>
      <vt:lpstr>Serial Dependence</vt:lpstr>
      <vt:lpstr>Autocorrelation</vt:lpstr>
      <vt:lpstr>Thinning</vt:lpstr>
      <vt:lpstr>Thinning</vt:lpstr>
      <vt:lpstr>Thinning</vt:lpstr>
      <vt:lpstr>PowerPoint Presentation</vt:lpstr>
      <vt:lpstr>Mixing</vt:lpstr>
      <vt:lpstr>Mixing</vt:lpstr>
      <vt:lpstr>Mixing</vt:lpstr>
      <vt:lpstr>Mixing</vt:lpstr>
      <vt:lpstr>PowerPoint Presentation</vt:lpstr>
      <vt:lpstr>When to Stop The Chain(s)</vt:lpstr>
      <vt:lpstr>PowerPoint Presentation</vt:lpstr>
      <vt:lpstr>Steps in MCMC (1)</vt:lpstr>
      <vt:lpstr>Adapting MCMC  Automatic Discard</vt:lpstr>
      <vt:lpstr>Steps in MCMC (2)</vt:lpstr>
      <vt:lpstr>PowerPoint Presentation</vt:lpstr>
      <vt:lpstr>Model Summary</vt:lpstr>
      <vt:lpstr>PowerPoint Presentation</vt:lpstr>
      <vt:lpstr>Convergence Assessment (1)</vt:lpstr>
      <vt:lpstr>Convergence Assessment (2)</vt:lpstr>
      <vt:lpstr>Posterior Summary (1)</vt:lpstr>
      <vt:lpstr>Posterior Summary (2)</vt:lpstr>
      <vt:lpstr>Posterior Summary (3)</vt:lpstr>
      <vt:lpstr>PowerPoint Presentation</vt:lpstr>
      <vt:lpstr>Summary</vt:lpstr>
      <vt:lpstr>Wise Words of Caution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MCMC</dc:title>
  <dc:creator>RLevy</dc:creator>
  <cp:lastModifiedBy>Duanli Yan</cp:lastModifiedBy>
  <cp:revision>2397</cp:revision>
  <dcterms:created xsi:type="dcterms:W3CDTF">2005-07-27T14:51:22Z</dcterms:created>
  <dcterms:modified xsi:type="dcterms:W3CDTF">2021-06-03T20:08:14Z</dcterms:modified>
</cp:coreProperties>
</file>